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handoutMasterIdLst>
    <p:handoutMasterId r:id="rId16"/>
  </p:handoutMasterIdLst>
  <p:sldIdLst>
    <p:sldId id="263" r:id="rId2"/>
    <p:sldId id="274" r:id="rId3"/>
    <p:sldId id="265" r:id="rId4"/>
    <p:sldId id="266" r:id="rId5"/>
    <p:sldId id="273" r:id="rId6"/>
    <p:sldId id="270" r:id="rId7"/>
    <p:sldId id="271" r:id="rId8"/>
    <p:sldId id="267" r:id="rId9"/>
    <p:sldId id="264" r:id="rId10"/>
    <p:sldId id="260" r:id="rId11"/>
    <p:sldId id="258" r:id="rId12"/>
    <p:sldId id="261" r:id="rId13"/>
    <p:sldId id="272"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14" d="100"/>
          <a:sy n="114" d="100"/>
        </p:scale>
        <p:origin x="35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BF37E88-497E-4F92-BF15-DE21BD03E87F}" type="datetimeFigureOut">
              <a:rPr lang="da-DK" smtClean="0"/>
              <a:t>03-11-2022</a:t>
            </a:fld>
            <a:endParaRPr lang="da-DK"/>
          </a:p>
        </p:txBody>
      </p:sp>
      <p:sp>
        <p:nvSpPr>
          <p:cNvPr id="4" name="Pladsholder til sidefod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634BA31A-99A1-4203-8802-30B1FA430DA7}" type="slidenum">
              <a:rPr lang="da-DK" smtClean="0"/>
              <a:t>‹nr.›</a:t>
            </a:fld>
            <a:endParaRPr lang="da-DK"/>
          </a:p>
        </p:txBody>
      </p:sp>
    </p:spTree>
    <p:extLst>
      <p:ext uri="{BB962C8B-B14F-4D97-AF65-F5344CB8AC3E}">
        <p14:creationId xmlns:p14="http://schemas.microsoft.com/office/powerpoint/2010/main" val="3264082327"/>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8D342A1B-8E8B-4CD7-BA5A-CD160B3B762D}" type="datetimeFigureOut">
              <a:rPr lang="da-DK" smtClean="0"/>
              <a:t>03-11-2022</a:t>
            </a:fld>
            <a:endParaRPr lang="da-DK"/>
          </a:p>
        </p:txBody>
      </p:sp>
      <p:sp>
        <p:nvSpPr>
          <p:cNvPr id="4" name="Pladsholder til diasbillede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8E38B6F6-CD3E-43F7-A9E8-F3B826595D17}" type="slidenum">
              <a:rPr lang="da-DK" smtClean="0"/>
              <a:t>‹nr.›</a:t>
            </a:fld>
            <a:endParaRPr lang="da-DK"/>
          </a:p>
        </p:txBody>
      </p:sp>
    </p:spTree>
    <p:extLst>
      <p:ext uri="{BB962C8B-B14F-4D97-AF65-F5344CB8AC3E}">
        <p14:creationId xmlns:p14="http://schemas.microsoft.com/office/powerpoint/2010/main" val="4773655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diasnummer 3"/>
          <p:cNvSpPr>
            <a:spLocks noGrp="1"/>
          </p:cNvSpPr>
          <p:nvPr>
            <p:ph type="sldNum" sz="quarter" idx="10"/>
          </p:nvPr>
        </p:nvSpPr>
        <p:spPr/>
        <p:txBody>
          <a:bodyPr/>
          <a:lstStyle/>
          <a:p>
            <a:fld id="{8E38B6F6-CD3E-43F7-A9E8-F3B826595D17}" type="slidenum">
              <a:rPr lang="da-DK" smtClean="0"/>
              <a:t>1</a:t>
            </a:fld>
            <a:endParaRPr lang="da-DK"/>
          </a:p>
        </p:txBody>
      </p:sp>
      <p:sp>
        <p:nvSpPr>
          <p:cNvPr id="5" name="Pladsholder til sidefod 4"/>
          <p:cNvSpPr>
            <a:spLocks noGrp="1"/>
          </p:cNvSpPr>
          <p:nvPr>
            <p:ph type="ftr" sz="quarter" idx="11"/>
          </p:nvPr>
        </p:nvSpPr>
        <p:spPr/>
        <p:txBody>
          <a:bodyPr/>
          <a:lstStyle/>
          <a:p>
            <a:endParaRPr lang="da-DK"/>
          </a:p>
        </p:txBody>
      </p:sp>
    </p:spTree>
    <p:extLst>
      <p:ext uri="{BB962C8B-B14F-4D97-AF65-F5344CB8AC3E}">
        <p14:creationId xmlns:p14="http://schemas.microsoft.com/office/powerpoint/2010/main" val="3115490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a-DK"/>
              <a:t>Klik for at redigere i master</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D2CFCAC6-9058-4FEC-AE5F-1792E1DA2AA2}"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og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a-DK"/>
              <a:t>Klik for at redigere i master</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67782B88-A49B-4B82-AAD9-877578823AE2}"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i master</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F1710A81-E1D5-446C-B268-7B66B46F8A45}"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a-DK"/>
              <a:t>Klik for at redigere i master</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1498A813-DA47-4CE4-AD11-500AB70A5937}"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ort med citat og nav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a-DK"/>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52B231F5-EEEE-40C4-B88F-7759A413B79B}"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dt eller falsk">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a-DK"/>
              <a:t>Klik for at redigere i master</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a-DK"/>
              <a:t>Rediger typografien i masterens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a-DK"/>
              <a:t>Rediger typografien i masterens</a:t>
            </a:r>
          </a:p>
        </p:txBody>
      </p:sp>
      <p:sp>
        <p:nvSpPr>
          <p:cNvPr id="5" name="Date Placeholder 4"/>
          <p:cNvSpPr>
            <a:spLocks noGrp="1"/>
          </p:cNvSpPr>
          <p:nvPr>
            <p:ph type="dt" sz="half" idx="10"/>
          </p:nvPr>
        </p:nvSpPr>
        <p:spPr/>
        <p:txBody>
          <a:bodyPr/>
          <a:lstStyle/>
          <a:p>
            <a:fld id="{23141E4A-F3E9-456F-8AC6-BF3B1216E28A}"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Vertical Text Placeholder 2"/>
          <p:cNvSpPr>
            <a:spLocks noGrp="1"/>
          </p:cNvSpPr>
          <p:nvPr>
            <p:ph type="body" orient="vert" idx="1"/>
          </p:nvPr>
        </p:nvSpPr>
        <p:spPr/>
        <p:txBody>
          <a:bodyPr vert="eaVert" ancho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0FAD8B6-EE6E-408E-86A1-54B70AF716A2}"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a-DK"/>
              <a:t>Klik for at redigere i master</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41B80F87-806A-4641-A5D2-76056F0DD2F4}"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a-DK"/>
              <a:t>Klik for at redigere i master</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5C392FC5-6DB5-4401-B74E-2FA50DB2CF65}"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a-DK"/>
              <a:t>Klik for at redigere i master</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Rediger typografien i masterens</a:t>
            </a:r>
          </a:p>
        </p:txBody>
      </p:sp>
      <p:sp>
        <p:nvSpPr>
          <p:cNvPr id="4" name="Date Placeholder 3"/>
          <p:cNvSpPr>
            <a:spLocks noGrp="1"/>
          </p:cNvSpPr>
          <p:nvPr>
            <p:ph type="dt" sz="half" idx="10"/>
          </p:nvPr>
        </p:nvSpPr>
        <p:spPr/>
        <p:txBody>
          <a:bodyPr/>
          <a:lstStyle/>
          <a:p>
            <a:fld id="{BD5A08B4-E5A0-49A2-93DC-A4534FA21D8C}" type="datetime1">
              <a:rPr lang="da-DK" smtClean="0"/>
              <a:t>03-11-2022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a-DK"/>
              <a:t>Klik for at redigere i master</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FF4BF804-713F-45F4-B6FC-015A996696D6}"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a-DK"/>
              <a:t>Klik for at redigere i master</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Rediger typografien i masterens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BA68B85E-B9C7-4A00-B80D-24C36DEF2229}" type="datetime1">
              <a:rPr lang="da-DK" smtClean="0"/>
              <a:t>03-11-2022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i master</a:t>
            </a:r>
            <a:endParaRPr lang="en-US" dirty="0"/>
          </a:p>
        </p:txBody>
      </p:sp>
      <p:sp>
        <p:nvSpPr>
          <p:cNvPr id="3" name="Date Placeholder 2"/>
          <p:cNvSpPr>
            <a:spLocks noGrp="1"/>
          </p:cNvSpPr>
          <p:nvPr>
            <p:ph type="dt" sz="half" idx="10"/>
          </p:nvPr>
        </p:nvSpPr>
        <p:spPr/>
        <p:txBody>
          <a:bodyPr/>
          <a:lstStyle/>
          <a:p>
            <a:fld id="{382BAAD5-621C-4E59-8338-AD23C4C71071}" type="datetime1">
              <a:rPr lang="da-DK" smtClean="0"/>
              <a:t>03-11-2022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A31D58-3193-4DC7-96E0-5E65AB6E8F3A}" type="datetime1">
              <a:rPr lang="da-DK" smtClean="0"/>
              <a:t>03-11-2022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a-DK"/>
              <a:t>Klik for at redigere i master</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3E49B14D-49D6-4ACA-8F84-D4468F143911}"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a-DK"/>
              <a:t>Klik for at redigere i master</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a:t>Klik på ikonet for at tilføje et billede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Rediger typografien i masterens</a:t>
            </a:r>
          </a:p>
        </p:txBody>
      </p:sp>
      <p:sp>
        <p:nvSpPr>
          <p:cNvPr id="5" name="Date Placeholder 4"/>
          <p:cNvSpPr>
            <a:spLocks noGrp="1"/>
          </p:cNvSpPr>
          <p:nvPr>
            <p:ph type="dt" sz="half" idx="10"/>
          </p:nvPr>
        </p:nvSpPr>
        <p:spPr/>
        <p:txBody>
          <a:bodyPr/>
          <a:lstStyle/>
          <a:p>
            <a:fld id="{91C20998-0983-481A-8A3C-B4D95763C2DE}" type="datetime1">
              <a:rPr lang="da-DK" smtClean="0"/>
              <a:t>03-11-2022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a-DK"/>
              <a:t>Klik for at redigere i master</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DB7E101-7473-4208-B091-A362FB41C077}" type="datetime1">
              <a:rPr lang="da-DK" smtClean="0"/>
              <a:t>03-11-2022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AutoShape 2">
            <a:extLst>
              <a:ext uri="{FF2B5EF4-FFF2-40B4-BE49-F238E27FC236}">
                <a16:creationId xmlns:a16="http://schemas.microsoft.com/office/drawing/2014/main" id="{B81583CF-BB3B-4C99-8483-6B4C410CE521}"/>
              </a:ext>
            </a:extLst>
          </p:cNvPr>
          <p:cNvSpPr>
            <a:spLocks noGrp="1" noChangeArrowheads="1"/>
          </p:cNvSpPr>
          <p:nvPr>
            <p:ph type="ctrTitle"/>
          </p:nvPr>
        </p:nvSpPr>
        <p:spPr>
          <a:xfrm>
            <a:off x="1738456" y="407585"/>
            <a:ext cx="8915399" cy="2262781"/>
          </a:xfrm>
        </p:spPr>
        <p:txBody>
          <a:bodyPr>
            <a:normAutofit/>
          </a:bodyPr>
          <a:lstStyle/>
          <a:p>
            <a:pPr algn="ctr" eaLnBrk="1" hangingPunct="1"/>
            <a:r>
              <a:rPr lang="da-DK" altLang="da-DK" sz="2400" b="1" dirty="0"/>
              <a:t>Vision og Udviklingsplan </a:t>
            </a:r>
            <a:br>
              <a:rPr lang="da-DK" altLang="da-DK" sz="2400" b="1" dirty="0"/>
            </a:br>
            <a:r>
              <a:rPr lang="da-DK" altLang="da-DK" sz="2400" b="1" dirty="0"/>
              <a:t>for</a:t>
            </a:r>
            <a:br>
              <a:rPr lang="da-DK" altLang="da-DK" sz="2400" b="1" dirty="0"/>
            </a:br>
            <a:r>
              <a:rPr lang="da-DK" altLang="da-DK" sz="2400" b="1" dirty="0"/>
              <a:t>Foreningen Frivillighuset Varde </a:t>
            </a:r>
            <a:br>
              <a:rPr lang="da-DK" altLang="da-DK" sz="2400" b="1" dirty="0"/>
            </a:br>
            <a:r>
              <a:rPr lang="da-DK" altLang="da-DK" sz="2400" b="1" dirty="0"/>
              <a:t>2023 - 2024</a:t>
            </a:r>
          </a:p>
        </p:txBody>
      </p:sp>
      <p:pic>
        <p:nvPicPr>
          <p:cNvPr id="9" name="Picture 2" descr="logo_RGBVar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36279" y="4894665"/>
            <a:ext cx="1946245" cy="1539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kstboks 1"/>
          <p:cNvSpPr txBox="1"/>
          <p:nvPr/>
        </p:nvSpPr>
        <p:spPr>
          <a:xfrm>
            <a:off x="9605192" y="524786"/>
            <a:ext cx="1364476" cy="369332"/>
          </a:xfrm>
          <a:prstGeom prst="rect">
            <a:avLst/>
          </a:prstGeom>
          <a:noFill/>
        </p:spPr>
        <p:txBody>
          <a:bodyPr wrap="none" rtlCol="0">
            <a:spAutoFit/>
          </a:bodyPr>
          <a:lstStyle/>
          <a:p>
            <a:r>
              <a:rPr lang="da-DK" dirty="0"/>
              <a:t>2022-11-10</a:t>
            </a:r>
          </a:p>
        </p:txBody>
      </p:sp>
      <p:sp>
        <p:nvSpPr>
          <p:cNvPr id="3" name="Pladsholder til diasnummer 2"/>
          <p:cNvSpPr>
            <a:spLocks noGrp="1"/>
          </p:cNvSpPr>
          <p:nvPr>
            <p:ph type="sldNum" sz="quarter" idx="12"/>
          </p:nvPr>
        </p:nvSpPr>
        <p:spPr/>
        <p:txBody>
          <a:bodyPr/>
          <a:lstStyle/>
          <a:p>
            <a:fld id="{D57F1E4F-1CFF-5643-939E-217C01CDF565}" type="slidenum">
              <a:rPr lang="en-US" smtClean="0"/>
              <a:pPr/>
              <a:t>1</a:t>
            </a:fld>
            <a:endParaRPr lang="en-US" dirty="0"/>
          </a:p>
        </p:txBody>
      </p:sp>
      <p:pic>
        <p:nvPicPr>
          <p:cNvPr id="6" name="Billede 5"/>
          <p:cNvPicPr/>
          <p:nvPr/>
        </p:nvPicPr>
        <p:blipFill>
          <a:blip r:embed="rId4">
            <a:extLst>
              <a:ext uri="{28A0092B-C50C-407E-A947-70E740481C1C}">
                <a14:useLocalDpi xmlns:a14="http://schemas.microsoft.com/office/drawing/2010/main" val="0"/>
              </a:ext>
            </a:extLst>
          </a:blip>
          <a:stretch>
            <a:fillRect/>
          </a:stretch>
        </p:blipFill>
        <p:spPr>
          <a:xfrm>
            <a:off x="4603805" y="2592126"/>
            <a:ext cx="3204376" cy="4027114"/>
          </a:xfrm>
          <a:prstGeom prst="rect">
            <a:avLst/>
          </a:prstGeom>
          <a:effectLst>
            <a:softEdge rad="317500"/>
          </a:effectLst>
        </p:spPr>
      </p:pic>
    </p:spTree>
    <p:extLst>
      <p:ext uri="{BB962C8B-B14F-4D97-AF65-F5344CB8AC3E}">
        <p14:creationId xmlns:p14="http://schemas.microsoft.com/office/powerpoint/2010/main" val="1473768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847461" y="97007"/>
            <a:ext cx="8915399" cy="896112"/>
          </a:xfrm>
        </p:spPr>
        <p:txBody>
          <a:bodyPr>
            <a:normAutofit fontScale="90000"/>
          </a:bodyPr>
          <a:lstStyle/>
          <a:p>
            <a:r>
              <a:rPr lang="da-DK" sz="2200" b="1" dirty="0">
                <a:solidFill>
                  <a:schemeClr val="accent1"/>
                </a:solidFill>
              </a:rPr>
              <a:t>Aktivitetsplan 2023 - 2024</a:t>
            </a:r>
            <a:br>
              <a:rPr lang="da-DK" sz="2800" dirty="0">
                <a:solidFill>
                  <a:schemeClr val="accent1"/>
                </a:solidFill>
              </a:rPr>
            </a:br>
            <a:br>
              <a:rPr lang="da-DK" sz="1600" dirty="0">
                <a:solidFill>
                  <a:schemeClr val="tx1"/>
                </a:solidFill>
                <a:latin typeface="Agency FB" panose="020B0503020202020204" pitchFamily="34" charset="0"/>
              </a:rPr>
            </a:br>
            <a:endParaRPr lang="da-DK" sz="1600" dirty="0">
              <a:solidFill>
                <a:schemeClr val="tx1"/>
              </a:solidFill>
              <a:latin typeface="Agency FB" panose="020B0503020202020204" pitchFamily="34" charset="0"/>
            </a:endParaRPr>
          </a:p>
        </p:txBody>
      </p:sp>
      <p:graphicFrame>
        <p:nvGraphicFramePr>
          <p:cNvPr id="5" name="Tabel 4"/>
          <p:cNvGraphicFramePr>
            <a:graphicFrameLocks noGrp="1"/>
          </p:cNvGraphicFramePr>
          <p:nvPr>
            <p:extLst>
              <p:ext uri="{D42A27DB-BD31-4B8C-83A1-F6EECF244321}">
                <p14:modId xmlns:p14="http://schemas.microsoft.com/office/powerpoint/2010/main" val="394729148"/>
              </p:ext>
            </p:extLst>
          </p:nvPr>
        </p:nvGraphicFramePr>
        <p:xfrm>
          <a:off x="947956" y="780176"/>
          <a:ext cx="10078953" cy="4926967"/>
        </p:xfrm>
        <a:graphic>
          <a:graphicData uri="http://schemas.openxmlformats.org/drawingml/2006/table">
            <a:tbl>
              <a:tblPr firstRow="1" bandRow="1">
                <a:tableStyleId>{5C22544A-7EE6-4342-B048-85BDC9FD1C3A}</a:tableStyleId>
              </a:tblPr>
              <a:tblGrid>
                <a:gridCol w="897622">
                  <a:extLst>
                    <a:ext uri="{9D8B030D-6E8A-4147-A177-3AD203B41FA5}">
                      <a16:colId xmlns:a16="http://schemas.microsoft.com/office/drawing/2014/main" val="2637891807"/>
                    </a:ext>
                  </a:extLst>
                </a:gridCol>
                <a:gridCol w="4388245">
                  <a:extLst>
                    <a:ext uri="{9D8B030D-6E8A-4147-A177-3AD203B41FA5}">
                      <a16:colId xmlns:a16="http://schemas.microsoft.com/office/drawing/2014/main" val="2067199109"/>
                    </a:ext>
                  </a:extLst>
                </a:gridCol>
                <a:gridCol w="1208598">
                  <a:extLst>
                    <a:ext uri="{9D8B030D-6E8A-4147-A177-3AD203B41FA5}">
                      <a16:colId xmlns:a16="http://schemas.microsoft.com/office/drawing/2014/main" val="3044198357"/>
                    </a:ext>
                  </a:extLst>
                </a:gridCol>
                <a:gridCol w="1375576">
                  <a:extLst>
                    <a:ext uri="{9D8B030D-6E8A-4147-A177-3AD203B41FA5}">
                      <a16:colId xmlns:a16="http://schemas.microsoft.com/office/drawing/2014/main" val="361400845"/>
                    </a:ext>
                  </a:extLst>
                </a:gridCol>
                <a:gridCol w="2208912">
                  <a:extLst>
                    <a:ext uri="{9D8B030D-6E8A-4147-A177-3AD203B41FA5}">
                      <a16:colId xmlns:a16="http://schemas.microsoft.com/office/drawing/2014/main" val="3553092156"/>
                    </a:ext>
                  </a:extLst>
                </a:gridCol>
              </a:tblGrid>
              <a:tr h="554731">
                <a:tc>
                  <a:txBody>
                    <a:bodyPr/>
                    <a:lstStyle/>
                    <a:p>
                      <a:r>
                        <a:rPr lang="da-DK" sz="1400" dirty="0" err="1">
                          <a:solidFill>
                            <a:schemeClr val="bg1"/>
                          </a:solidFill>
                          <a:latin typeface="+mj-lt"/>
                        </a:rPr>
                        <a:t>Lb</a:t>
                      </a:r>
                      <a:r>
                        <a:rPr lang="da-DK" sz="1400" dirty="0">
                          <a:solidFill>
                            <a:schemeClr val="bg1"/>
                          </a:solidFill>
                          <a:latin typeface="+mj-lt"/>
                        </a:rPr>
                        <a:t>. Nr.:</a:t>
                      </a:r>
                    </a:p>
                  </a:txBody>
                  <a:tcPr/>
                </a:tc>
                <a:tc>
                  <a:txBody>
                    <a:bodyPr/>
                    <a:lstStyle/>
                    <a:p>
                      <a:r>
                        <a:rPr lang="da-DK" sz="1400" dirty="0"/>
                        <a:t>Mål for indsatsen</a:t>
                      </a:r>
                    </a:p>
                  </a:txBody>
                  <a:tcPr/>
                </a:tc>
                <a:tc>
                  <a:txBody>
                    <a:bodyPr/>
                    <a:lstStyle/>
                    <a:p>
                      <a:r>
                        <a:rPr lang="da-DK" sz="1400" dirty="0"/>
                        <a:t>Mål</a:t>
                      </a:r>
                    </a:p>
                  </a:txBody>
                  <a:tcPr/>
                </a:tc>
                <a:tc>
                  <a:txBody>
                    <a:bodyPr/>
                    <a:lstStyle/>
                    <a:p>
                      <a:r>
                        <a:rPr lang="da-DK" sz="1400" dirty="0"/>
                        <a:t>Ansvarlig</a:t>
                      </a:r>
                    </a:p>
                  </a:txBody>
                  <a:tcPr/>
                </a:tc>
                <a:tc>
                  <a:txBody>
                    <a:bodyPr/>
                    <a:lstStyle/>
                    <a:p>
                      <a:r>
                        <a:rPr lang="da-DK" sz="1400" dirty="0"/>
                        <a:t>Ressourcer og status</a:t>
                      </a:r>
                    </a:p>
                  </a:txBody>
                  <a:tcPr/>
                </a:tc>
                <a:extLst>
                  <a:ext uri="{0D108BD9-81ED-4DB2-BD59-A6C34878D82A}">
                    <a16:rowId xmlns:a16="http://schemas.microsoft.com/office/drawing/2014/main" val="4244530575"/>
                  </a:ext>
                </a:extLst>
              </a:tr>
              <a:tr h="815781">
                <a:tc>
                  <a:txBody>
                    <a:bodyPr/>
                    <a:lstStyle/>
                    <a:p>
                      <a:r>
                        <a:rPr lang="da-DK" sz="1100" baseline="0" dirty="0">
                          <a:solidFill>
                            <a:schemeClr val="tx1"/>
                          </a:solidFill>
                          <a:latin typeface="Agency FB" panose="020B0503020202020204" pitchFamily="34" charset="0"/>
                        </a:rPr>
                        <a:t>6</a:t>
                      </a:r>
                    </a:p>
                  </a:txBody>
                  <a:tcPr/>
                </a:tc>
                <a:tc>
                  <a:txBody>
                    <a:bodyPr/>
                    <a:lstStyle/>
                    <a:p>
                      <a:r>
                        <a:rPr lang="da-DK" sz="1100" dirty="0">
                          <a:latin typeface="Agency FB" panose="020B0503020202020204" pitchFamily="34" charset="0"/>
                        </a:rPr>
                        <a:t>Arbejde på, at bestyrelsen er aktiv i arrangementer og i arbejdet med at få planer/aktiviteter gennemført. Organisatorisk grundlag er generelt på plads</a:t>
                      </a:r>
                      <a:r>
                        <a:rPr lang="da-DK" sz="1100" baseline="0" dirty="0">
                          <a:latin typeface="Agency FB" panose="020B0503020202020204" pitchFamily="34" charset="0"/>
                        </a:rPr>
                        <a:t>.</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Tilsikre at FH grundlag er opdateret.</a:t>
                      </a:r>
                    </a:p>
                    <a:p>
                      <a:endParaRPr lang="da-DK" sz="1100" baseline="0" dirty="0">
                        <a:latin typeface="Agency FB" panose="020B0503020202020204" pitchFamily="34" charset="0"/>
                      </a:endParaRPr>
                    </a:p>
                    <a:p>
                      <a:endParaRPr lang="da-DK" sz="1100" baseline="0" dirty="0">
                        <a:latin typeface="Agency FB" panose="020B0503020202020204" pitchFamily="34" charset="0"/>
                      </a:endParaRPr>
                    </a:p>
                  </a:txBody>
                  <a:tcPr/>
                </a:tc>
                <a:tc>
                  <a:txBody>
                    <a:bodyPr/>
                    <a:lstStyle/>
                    <a:p>
                      <a:r>
                        <a:rPr lang="da-DK" sz="1100" dirty="0">
                          <a:latin typeface="Agency FB" panose="020B0503020202020204" pitchFamily="34" charset="0"/>
                        </a:rPr>
                        <a:t>Formanden/centerleder</a:t>
                      </a:r>
                    </a:p>
                  </a:txBody>
                  <a:tcPr/>
                </a:tc>
                <a:tc>
                  <a:txBody>
                    <a:bodyPr/>
                    <a:lstStyle/>
                    <a:p>
                      <a:r>
                        <a:rPr lang="da-DK" sz="1100" dirty="0">
                          <a:latin typeface="Agency FB" panose="020B0503020202020204" pitchFamily="34" charset="0"/>
                        </a:rPr>
                        <a:t>Aktive i opstillede</a:t>
                      </a:r>
                      <a:r>
                        <a:rPr lang="da-DK" sz="1100" baseline="0" dirty="0">
                          <a:latin typeface="Agency FB" panose="020B0503020202020204" pitchFamily="34" charset="0"/>
                        </a:rPr>
                        <a:t> ad hoc </a:t>
                      </a:r>
                      <a:r>
                        <a:rPr lang="da-DK" sz="1100" dirty="0">
                          <a:latin typeface="Agency FB" panose="020B0503020202020204" pitchFamily="34" charset="0"/>
                        </a:rPr>
                        <a:t>arbejdsgrupper</a:t>
                      </a:r>
                      <a:r>
                        <a:rPr lang="da-DK" sz="1100" baseline="0" dirty="0">
                          <a:latin typeface="Agency FB" panose="020B0503020202020204" pitchFamily="34" charset="0"/>
                        </a:rPr>
                        <a:t> og netværksarbejde i region Syddanmark.</a:t>
                      </a:r>
                    </a:p>
                    <a:p>
                      <a:r>
                        <a:rPr lang="da-DK" sz="1100" baseline="0" dirty="0">
                          <a:latin typeface="Agency FB" panose="020B0503020202020204" pitchFamily="34" charset="0"/>
                        </a:rPr>
                        <a:t>Nødvendige ressourcer afsat til mødevirksomhed.</a:t>
                      </a:r>
                      <a:endParaRPr lang="da-DK" sz="1100" dirty="0">
                        <a:latin typeface="Agency FB" panose="020B0503020202020204" pitchFamily="34" charset="0"/>
                      </a:endParaRPr>
                    </a:p>
                  </a:txBody>
                  <a:tcPr/>
                </a:tc>
                <a:extLst>
                  <a:ext uri="{0D108BD9-81ED-4DB2-BD59-A6C34878D82A}">
                    <a16:rowId xmlns:a16="http://schemas.microsoft.com/office/drawing/2014/main" val="488174473"/>
                  </a:ext>
                </a:extLst>
              </a:tr>
              <a:tr h="815781">
                <a:tc>
                  <a:txBody>
                    <a:bodyPr/>
                    <a:lstStyle/>
                    <a:p>
                      <a:r>
                        <a:rPr lang="da-DK" sz="1100" baseline="0" dirty="0">
                          <a:solidFill>
                            <a:schemeClr val="tx1"/>
                          </a:solidFill>
                          <a:latin typeface="Agency FB" panose="020B0503020202020204" pitchFamily="34" charset="0"/>
                        </a:rPr>
                        <a:t>7</a:t>
                      </a:r>
                    </a:p>
                  </a:txBody>
                  <a:tcPr/>
                </a:tc>
                <a:tc>
                  <a:txBody>
                    <a:bodyPr/>
                    <a:lstStyle/>
                    <a:p>
                      <a:r>
                        <a:rPr lang="da-DK" sz="1100" dirty="0">
                          <a:latin typeface="Agency FB" panose="020B0503020202020204" pitchFamily="34" charset="0"/>
                        </a:rPr>
                        <a:t>Afholde møder med enkelte foreninger/grupper</a:t>
                      </a:r>
                      <a:r>
                        <a:rPr lang="da-DK" sz="1100" baseline="0" dirty="0">
                          <a:latin typeface="Agency FB" panose="020B0503020202020204" pitchFamily="34" charset="0"/>
                        </a:rPr>
                        <a:t> omkring specifikke emner.  Herunder skabe et bedre samspil mellem frivilligcentret og foreningerne. Netværksskabelse.</a:t>
                      </a:r>
                    </a:p>
                    <a:p>
                      <a:r>
                        <a:rPr lang="da-DK" sz="1100" baseline="0" dirty="0">
                          <a:latin typeface="Agency FB" panose="020B0503020202020204" pitchFamily="34" charset="0"/>
                        </a:rPr>
                        <a:t>Introducere nye foreninger til FH og Den Sociale Guide.</a:t>
                      </a:r>
                      <a:endParaRPr lang="da-DK" sz="1100" dirty="0">
                        <a:latin typeface="Agency FB" panose="020B0503020202020204" pitchFamily="34" charset="0"/>
                      </a:endParaRPr>
                    </a:p>
                  </a:txBody>
                  <a:tcPr/>
                </a:tc>
                <a:tc>
                  <a:txBody>
                    <a:bodyPr/>
                    <a:lstStyle/>
                    <a:p>
                      <a:r>
                        <a:rPr lang="da-DK" sz="1100" baseline="0" dirty="0">
                          <a:latin typeface="Agency FB" panose="020B0503020202020204" pitchFamily="34" charset="0"/>
                        </a:rPr>
                        <a:t>5-8 </a:t>
                      </a:r>
                      <a:r>
                        <a:rPr lang="da-DK" sz="1100" dirty="0">
                          <a:latin typeface="Agency FB" panose="020B0503020202020204" pitchFamily="34" charset="0"/>
                        </a:rPr>
                        <a:t>foreninger i 2023.</a:t>
                      </a:r>
                    </a:p>
                  </a:txBody>
                  <a:tcPr/>
                </a:tc>
                <a:tc>
                  <a:txBody>
                    <a:bodyPr/>
                    <a:lstStyle/>
                    <a:p>
                      <a:r>
                        <a:rPr lang="da-DK" sz="1100" dirty="0">
                          <a:latin typeface="Agency FB" panose="020B0503020202020204" pitchFamily="34" charset="0"/>
                        </a:rPr>
                        <a:t>Centerleder/formanden</a:t>
                      </a:r>
                    </a:p>
                  </a:txBody>
                  <a:tcPr/>
                </a:tc>
                <a:tc>
                  <a:txBody>
                    <a:bodyPr/>
                    <a:lstStyle/>
                    <a:p>
                      <a:r>
                        <a:rPr lang="da-DK" sz="1100" dirty="0">
                          <a:latin typeface="Agency FB" panose="020B0503020202020204" pitchFamily="34" charset="0"/>
                        </a:rPr>
                        <a:t>Status på bestyrelsesmødet i MAJ</a:t>
                      </a:r>
                      <a:r>
                        <a:rPr lang="da-DK" sz="1100" baseline="0" dirty="0">
                          <a:latin typeface="Agency FB" panose="020B0503020202020204" pitchFamily="34" charset="0"/>
                        </a:rPr>
                        <a:t> og OKT. Løbende kontakt med flere af foreningerne under FH. Etablere forbindelse med nye foreninger.</a:t>
                      </a:r>
                      <a:endParaRPr lang="da-DK" sz="1100" dirty="0">
                        <a:latin typeface="Agency FB" panose="020B0503020202020204" pitchFamily="34" charset="0"/>
                      </a:endParaRPr>
                    </a:p>
                  </a:txBody>
                  <a:tcPr/>
                </a:tc>
                <a:extLst>
                  <a:ext uri="{0D108BD9-81ED-4DB2-BD59-A6C34878D82A}">
                    <a16:rowId xmlns:a16="http://schemas.microsoft.com/office/drawing/2014/main" val="584868199"/>
                  </a:ext>
                </a:extLst>
              </a:tr>
              <a:tr h="815781">
                <a:tc>
                  <a:txBody>
                    <a:bodyPr/>
                    <a:lstStyle/>
                    <a:p>
                      <a:r>
                        <a:rPr lang="da-DK" sz="1100" baseline="0" dirty="0">
                          <a:solidFill>
                            <a:schemeClr val="tx1"/>
                          </a:solidFill>
                          <a:latin typeface="Agency FB" panose="020B0503020202020204" pitchFamily="34" charset="0"/>
                        </a:rPr>
                        <a:t>8</a:t>
                      </a:r>
                    </a:p>
                  </a:txBody>
                  <a:tcPr/>
                </a:tc>
                <a:tc>
                  <a:txBody>
                    <a:bodyPr/>
                    <a:lstStyle/>
                    <a:p>
                      <a:r>
                        <a:rPr lang="da-DK" sz="1100" dirty="0">
                          <a:latin typeface="Agency FB" panose="020B0503020202020204" pitchFamily="34" charset="0"/>
                        </a:rPr>
                        <a:t>Være brobygger mellem Varde Kommune, foreninger,</a:t>
                      </a:r>
                      <a:r>
                        <a:rPr lang="da-DK" sz="1100" baseline="0" dirty="0">
                          <a:latin typeface="Agency FB" panose="020B0503020202020204" pitchFamily="34" charset="0"/>
                        </a:rPr>
                        <a:t> </a:t>
                      </a:r>
                      <a:r>
                        <a:rPr lang="da-DK" sz="1100" dirty="0">
                          <a:latin typeface="Agency FB" panose="020B0503020202020204" pitchFamily="34" charset="0"/>
                        </a:rPr>
                        <a:t>borgere og frivillige. Facilitere netværk mellem foreninger, grupper og projekter.</a:t>
                      </a:r>
                    </a:p>
                  </a:txBody>
                  <a:tcPr/>
                </a:tc>
                <a:tc>
                  <a:txBody>
                    <a:bodyPr/>
                    <a:lstStyle/>
                    <a:p>
                      <a:r>
                        <a:rPr lang="da-DK" sz="1100" dirty="0">
                          <a:latin typeface="Agency FB" panose="020B0503020202020204" pitchFamily="34" charset="0"/>
                        </a:rPr>
                        <a:t>Løbende gennem året. Deltage aktivt</a:t>
                      </a:r>
                      <a:r>
                        <a:rPr lang="da-DK" sz="1100" baseline="0" dirty="0">
                          <a:latin typeface="Agency FB" panose="020B0503020202020204" pitchFamily="34" charset="0"/>
                        </a:rPr>
                        <a:t> i kommunens årlige foreningsmøde.</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Ansatte</a:t>
                      </a:r>
                      <a:r>
                        <a:rPr lang="da-DK" sz="1100" baseline="0" dirty="0">
                          <a:latin typeface="Agency FB" panose="020B0503020202020204" pitchFamily="34" charset="0"/>
                        </a:rPr>
                        <a:t> og bestyrelsen</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Ressourcer er (forventes) tildelt gennem §18 (foreningsdelen).</a:t>
                      </a:r>
                    </a:p>
                  </a:txBody>
                  <a:tcPr/>
                </a:tc>
                <a:extLst>
                  <a:ext uri="{0D108BD9-81ED-4DB2-BD59-A6C34878D82A}">
                    <a16:rowId xmlns:a16="http://schemas.microsoft.com/office/drawing/2014/main" val="3786065935"/>
                  </a:ext>
                </a:extLst>
              </a:tr>
              <a:tr h="995253">
                <a:tc>
                  <a:txBody>
                    <a:bodyPr/>
                    <a:lstStyle/>
                    <a:p>
                      <a:r>
                        <a:rPr lang="da-DK" sz="1100" baseline="0" dirty="0">
                          <a:solidFill>
                            <a:schemeClr val="tx1"/>
                          </a:solidFill>
                          <a:latin typeface="Agency FB" panose="020B0503020202020204" pitchFamily="34" charset="0"/>
                        </a:rPr>
                        <a:t>9</a:t>
                      </a:r>
                    </a:p>
                  </a:txBody>
                  <a:tcPr/>
                </a:tc>
                <a:tc>
                  <a:txBody>
                    <a:bodyPr/>
                    <a:lstStyle/>
                    <a:p>
                      <a:r>
                        <a:rPr lang="da-DK" sz="1100" dirty="0">
                          <a:latin typeface="Agency FB" panose="020B0503020202020204" pitchFamily="34" charset="0"/>
                        </a:rPr>
                        <a:t>Frivillig Fredag. Er planlagt til fortsat, at foregå i et snævert samarbejde med VK. Eventuelt sammen med Fællesmødet.</a:t>
                      </a:r>
                    </a:p>
                  </a:txBody>
                  <a:tcPr/>
                </a:tc>
                <a:tc>
                  <a:txBody>
                    <a:bodyPr/>
                    <a:lstStyle/>
                    <a:p>
                      <a:r>
                        <a:rPr lang="da-DK" sz="1100" dirty="0">
                          <a:latin typeface="Agency FB" panose="020B0503020202020204" pitchFamily="34" charset="0"/>
                        </a:rPr>
                        <a:t>Gennemføres den 29. september 2023.</a:t>
                      </a:r>
                    </a:p>
                    <a:p>
                      <a:r>
                        <a:rPr lang="da-DK" sz="1100" dirty="0">
                          <a:latin typeface="Agency FB" panose="020B0503020202020204" pitchFamily="34" charset="0"/>
                        </a:rPr>
                        <a:t>Planlægningen påbegyndes i 2. kvartal.</a:t>
                      </a:r>
                    </a:p>
                  </a:txBody>
                  <a:tcPr/>
                </a:tc>
                <a:tc>
                  <a:txBody>
                    <a:bodyPr/>
                    <a:lstStyle/>
                    <a:p>
                      <a:r>
                        <a:rPr lang="da-DK" sz="1100" dirty="0">
                          <a:latin typeface="Agency FB" panose="020B0503020202020204" pitchFamily="34" charset="0"/>
                        </a:rPr>
                        <a:t>Centerleder/bestyrelsen</a:t>
                      </a:r>
                    </a:p>
                    <a:p>
                      <a:endParaRPr lang="da-DK" sz="1100" dirty="0">
                        <a:latin typeface="Agency FB" panose="020B0503020202020204" pitchFamily="34" charset="0"/>
                      </a:endParaRPr>
                    </a:p>
                    <a:p>
                      <a:r>
                        <a:rPr lang="da-DK" sz="1100" dirty="0">
                          <a:latin typeface="Agency FB" panose="020B0503020202020204" pitchFamily="34" charset="0"/>
                        </a:rPr>
                        <a:t>Social</a:t>
                      </a:r>
                      <a:r>
                        <a:rPr lang="da-DK" sz="1100" baseline="0" dirty="0">
                          <a:latin typeface="Agency FB" panose="020B0503020202020204" pitchFamily="34" charset="0"/>
                        </a:rPr>
                        <a:t> og sundhed VK</a:t>
                      </a:r>
                      <a:endParaRPr lang="da-DK" sz="1100" dirty="0">
                        <a:latin typeface="Agency FB" panose="020B0503020202020204" pitchFamily="34" charset="0"/>
                      </a:endParaRPr>
                    </a:p>
                  </a:txBody>
                  <a:tcPr/>
                </a:tc>
                <a:tc>
                  <a:txBody>
                    <a:bodyPr/>
                    <a:lstStyle/>
                    <a:p>
                      <a:r>
                        <a:rPr lang="da-DK" sz="1100" baseline="0" dirty="0">
                          <a:latin typeface="Agency FB" panose="020B0503020202020204" pitchFamily="34" charset="0"/>
                        </a:rPr>
                        <a:t>Aktiviteten evalueres i efterfølgende år..  Fastlagt i budget (minimal ressourceforbrug for FH).</a:t>
                      </a:r>
                    </a:p>
                  </a:txBody>
                  <a:tcPr/>
                </a:tc>
                <a:extLst>
                  <a:ext uri="{0D108BD9-81ED-4DB2-BD59-A6C34878D82A}">
                    <a16:rowId xmlns:a16="http://schemas.microsoft.com/office/drawing/2014/main" val="4210597969"/>
                  </a:ext>
                </a:extLst>
              </a:tr>
              <a:tr h="815781">
                <a:tc>
                  <a:txBody>
                    <a:bodyPr/>
                    <a:lstStyle/>
                    <a:p>
                      <a:r>
                        <a:rPr lang="da-DK" sz="1100" baseline="0" dirty="0">
                          <a:solidFill>
                            <a:schemeClr val="tx1"/>
                          </a:solidFill>
                          <a:latin typeface="Agency FB" panose="020B0503020202020204" pitchFamily="34" charset="0"/>
                        </a:rPr>
                        <a:t>10</a:t>
                      </a:r>
                    </a:p>
                  </a:txBody>
                  <a:tcPr/>
                </a:tc>
                <a:tc>
                  <a:txBody>
                    <a:bodyPr/>
                    <a:lstStyle/>
                    <a:p>
                      <a:r>
                        <a:rPr lang="da-DK" sz="1100" dirty="0">
                          <a:latin typeface="Agency FB" panose="020B0503020202020204" pitchFamily="34" charset="0"/>
                        </a:rPr>
                        <a:t>Være åbne overfor nye initiativer og partnerskaber. </a:t>
                      </a:r>
                    </a:p>
                    <a:p>
                      <a:r>
                        <a:rPr lang="da-DK" sz="1100" dirty="0">
                          <a:latin typeface="Agency FB" panose="020B0503020202020204" pitchFamily="34" charset="0"/>
                        </a:rPr>
                        <a:t>Udvikle samarbejdet med frivilligkoordinator SVS og Psykiatrien.</a:t>
                      </a:r>
                    </a:p>
                  </a:txBody>
                  <a:tcPr/>
                </a:tc>
                <a:tc>
                  <a:txBody>
                    <a:bodyPr/>
                    <a:lstStyle/>
                    <a:p>
                      <a:r>
                        <a:rPr lang="da-DK" sz="1100" dirty="0">
                          <a:latin typeface="Agency FB" panose="020B0503020202020204" pitchFamily="34" charset="0"/>
                        </a:rPr>
                        <a:t>Tilgang af nye sociale foreninger og initiativer.</a:t>
                      </a:r>
                    </a:p>
                  </a:txBody>
                  <a:tcPr/>
                </a:tc>
                <a:tc>
                  <a:txBody>
                    <a:bodyPr/>
                    <a:lstStyle/>
                    <a:p>
                      <a:r>
                        <a:rPr lang="da-DK" sz="1100" dirty="0">
                          <a:latin typeface="Agency FB" panose="020B0503020202020204" pitchFamily="34" charset="0"/>
                        </a:rPr>
                        <a:t>Centerleder</a:t>
                      </a:r>
                      <a:r>
                        <a:rPr lang="da-DK" sz="1100" baseline="0" dirty="0">
                          <a:latin typeface="Agency FB" panose="020B0503020202020204" pitchFamily="34" charset="0"/>
                        </a:rPr>
                        <a:t>/bestyrelsen</a:t>
                      </a:r>
                      <a:endParaRPr lang="da-DK" sz="1100" dirty="0">
                        <a:latin typeface="Agency FB" panose="020B0503020202020204" pitchFamily="34" charset="0"/>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Løbende gennem 2023. Frivillighuset</a:t>
                      </a:r>
                      <a:r>
                        <a:rPr lang="da-DK" sz="1100" baseline="0" dirty="0">
                          <a:latin typeface="Agency FB" panose="020B0503020202020204" pitchFamily="34" charset="0"/>
                        </a:rPr>
                        <a:t> har etableret et samarbejde og netværk med ny frivilligkoordinator ved SVS og i Psykiatrien (Syddanmark)</a:t>
                      </a:r>
                      <a:endParaRPr lang="da-DK" sz="1100" dirty="0">
                        <a:latin typeface="Agency FB" panose="020B0503020202020204" pitchFamily="34" charset="0"/>
                      </a:endParaRPr>
                    </a:p>
                    <a:p>
                      <a:endParaRPr lang="da-DK" sz="1100" dirty="0">
                        <a:latin typeface="Agency FB" panose="020B0503020202020204" pitchFamily="34" charset="0"/>
                      </a:endParaRPr>
                    </a:p>
                  </a:txBody>
                  <a:tcPr/>
                </a:tc>
                <a:extLst>
                  <a:ext uri="{0D108BD9-81ED-4DB2-BD59-A6C34878D82A}">
                    <a16:rowId xmlns:a16="http://schemas.microsoft.com/office/drawing/2014/main" val="2155648321"/>
                  </a:ext>
                </a:extLst>
              </a:tr>
            </a:tbl>
          </a:graphicData>
        </a:graphic>
      </p:graphicFrame>
    </p:spTree>
    <p:extLst>
      <p:ext uri="{BB962C8B-B14F-4D97-AF65-F5344CB8AC3E}">
        <p14:creationId xmlns:p14="http://schemas.microsoft.com/office/powerpoint/2010/main" val="518462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823607" y="17496"/>
            <a:ext cx="8915399" cy="896112"/>
          </a:xfrm>
        </p:spPr>
        <p:txBody>
          <a:bodyPr>
            <a:normAutofit/>
          </a:bodyPr>
          <a:lstStyle/>
          <a:p>
            <a:r>
              <a:rPr lang="da-DK" sz="2000" b="1" dirty="0">
                <a:solidFill>
                  <a:schemeClr val="accent1"/>
                </a:solidFill>
              </a:rPr>
              <a:t>Aktivitetsplan 2023 - 2024</a:t>
            </a:r>
            <a:br>
              <a:rPr lang="da-DK" sz="2800" dirty="0">
                <a:solidFill>
                  <a:schemeClr val="accent1"/>
                </a:solidFill>
              </a:rPr>
            </a:br>
            <a:endParaRPr lang="da-DK" sz="1600" dirty="0">
              <a:solidFill>
                <a:schemeClr val="accent1"/>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2296000646"/>
              </p:ext>
            </p:extLst>
          </p:nvPr>
        </p:nvGraphicFramePr>
        <p:xfrm>
          <a:off x="922350" y="691783"/>
          <a:ext cx="9699046" cy="5242560"/>
        </p:xfrm>
        <a:graphic>
          <a:graphicData uri="http://schemas.openxmlformats.org/drawingml/2006/table">
            <a:tbl>
              <a:tblPr firstRow="1" bandRow="1">
                <a:tableStyleId>{5C22544A-7EE6-4342-B048-85BDC9FD1C3A}</a:tableStyleId>
              </a:tblPr>
              <a:tblGrid>
                <a:gridCol w="1792413">
                  <a:extLst>
                    <a:ext uri="{9D8B030D-6E8A-4147-A177-3AD203B41FA5}">
                      <a16:colId xmlns:a16="http://schemas.microsoft.com/office/drawing/2014/main" val="2637891807"/>
                    </a:ext>
                  </a:extLst>
                </a:gridCol>
                <a:gridCol w="3487593">
                  <a:extLst>
                    <a:ext uri="{9D8B030D-6E8A-4147-A177-3AD203B41FA5}">
                      <a16:colId xmlns:a16="http://schemas.microsoft.com/office/drawing/2014/main" val="2067199109"/>
                    </a:ext>
                  </a:extLst>
                </a:gridCol>
                <a:gridCol w="1027888">
                  <a:extLst>
                    <a:ext uri="{9D8B030D-6E8A-4147-A177-3AD203B41FA5}">
                      <a16:colId xmlns:a16="http://schemas.microsoft.com/office/drawing/2014/main" val="3044198357"/>
                    </a:ext>
                  </a:extLst>
                </a:gridCol>
                <a:gridCol w="1460750">
                  <a:extLst>
                    <a:ext uri="{9D8B030D-6E8A-4147-A177-3AD203B41FA5}">
                      <a16:colId xmlns:a16="http://schemas.microsoft.com/office/drawing/2014/main" val="361400845"/>
                    </a:ext>
                  </a:extLst>
                </a:gridCol>
                <a:gridCol w="1930402">
                  <a:extLst>
                    <a:ext uri="{9D8B030D-6E8A-4147-A177-3AD203B41FA5}">
                      <a16:colId xmlns:a16="http://schemas.microsoft.com/office/drawing/2014/main" val="3553092156"/>
                    </a:ext>
                  </a:extLst>
                </a:gridCol>
              </a:tblGrid>
              <a:tr h="493441">
                <a:tc>
                  <a:txBody>
                    <a:bodyPr/>
                    <a:lstStyle/>
                    <a:p>
                      <a:r>
                        <a:rPr lang="da-DK" sz="1400" dirty="0" err="1">
                          <a:solidFill>
                            <a:schemeClr val="bg1"/>
                          </a:solidFill>
                          <a:latin typeface="+mj-lt"/>
                        </a:rPr>
                        <a:t>Lb</a:t>
                      </a:r>
                      <a:r>
                        <a:rPr lang="da-DK" sz="1400" dirty="0">
                          <a:solidFill>
                            <a:schemeClr val="bg1"/>
                          </a:solidFill>
                          <a:latin typeface="+mj-lt"/>
                        </a:rPr>
                        <a:t>. Nr.:</a:t>
                      </a:r>
                    </a:p>
                  </a:txBody>
                  <a:tcPr/>
                </a:tc>
                <a:tc>
                  <a:txBody>
                    <a:bodyPr/>
                    <a:lstStyle/>
                    <a:p>
                      <a:r>
                        <a:rPr lang="da-DK" sz="1400" dirty="0"/>
                        <a:t>Mål for indsatsen</a:t>
                      </a:r>
                    </a:p>
                  </a:txBody>
                  <a:tcPr/>
                </a:tc>
                <a:tc>
                  <a:txBody>
                    <a:bodyPr/>
                    <a:lstStyle/>
                    <a:p>
                      <a:r>
                        <a:rPr lang="da-DK" sz="1400" dirty="0"/>
                        <a:t>Mål</a:t>
                      </a:r>
                    </a:p>
                  </a:txBody>
                  <a:tcPr/>
                </a:tc>
                <a:tc>
                  <a:txBody>
                    <a:bodyPr/>
                    <a:lstStyle/>
                    <a:p>
                      <a:r>
                        <a:rPr lang="da-DK" sz="1400" dirty="0"/>
                        <a:t>Ansvarlig</a:t>
                      </a:r>
                    </a:p>
                  </a:txBody>
                  <a:tcPr/>
                </a:tc>
                <a:tc>
                  <a:txBody>
                    <a:bodyPr/>
                    <a:lstStyle/>
                    <a:p>
                      <a:r>
                        <a:rPr lang="da-DK" sz="1400" dirty="0"/>
                        <a:t>Ressourcer og status</a:t>
                      </a:r>
                    </a:p>
                  </a:txBody>
                  <a:tcPr/>
                </a:tc>
                <a:extLst>
                  <a:ext uri="{0D108BD9-81ED-4DB2-BD59-A6C34878D82A}">
                    <a16:rowId xmlns:a16="http://schemas.microsoft.com/office/drawing/2014/main" val="4244530575"/>
                  </a:ext>
                </a:extLst>
              </a:tr>
              <a:tr h="783701">
                <a:tc>
                  <a:txBody>
                    <a:bodyPr/>
                    <a:lstStyle/>
                    <a:p>
                      <a:r>
                        <a:rPr lang="da-DK" sz="1100" baseline="0" dirty="0">
                          <a:solidFill>
                            <a:schemeClr val="tx1"/>
                          </a:solidFill>
                          <a:latin typeface="Agency FB" panose="020B0503020202020204" pitchFamily="34" charset="0"/>
                        </a:rPr>
                        <a:t>11</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Fokus på og møder med interessegrupper, der repræsenterer ungdommen. Prioritere rekruttering af flere unge og yngre</a:t>
                      </a:r>
                      <a:r>
                        <a:rPr lang="da-DK" sz="1100" baseline="0" dirty="0">
                          <a:latin typeface="Agency FB" panose="020B0503020202020204" pitchFamily="34" charset="0"/>
                        </a:rPr>
                        <a:t> borgere som frivillige (18-45 år). Målet er mangfoldighed i medlemssammensætningen.</a:t>
                      </a:r>
                      <a:endParaRPr lang="da-DK" sz="1100" dirty="0">
                        <a:latin typeface="Agency FB" panose="020B0503020202020204" pitchFamily="34" charset="0"/>
                      </a:endParaRPr>
                    </a:p>
                    <a:p>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Fokus på og møder med interessegrupper inden for denne aldersgruppe. </a:t>
                      </a:r>
                    </a:p>
                  </a:txBody>
                  <a:tcPr/>
                </a:tc>
                <a:tc>
                  <a:txBody>
                    <a:bodyPr/>
                    <a:lstStyle/>
                    <a:p>
                      <a:r>
                        <a:rPr lang="da-DK" sz="1100" dirty="0">
                          <a:latin typeface="Agency FB" panose="020B0503020202020204" pitchFamily="34" charset="0"/>
                        </a:rPr>
                        <a:t>Centerleder og CFSF</a:t>
                      </a:r>
                    </a:p>
                  </a:txBody>
                  <a:tcPr/>
                </a:tc>
                <a:tc>
                  <a:txBody>
                    <a:bodyPr/>
                    <a:lstStyle/>
                    <a:p>
                      <a:r>
                        <a:rPr lang="da-DK" sz="1100" dirty="0">
                          <a:latin typeface="Agency FB" panose="020B0503020202020204" pitchFamily="34" charset="0"/>
                        </a:rPr>
                        <a:t>Kontakt og møder med Campus Varde. Aktiv deltagelse på de planlagte erhvervsdage for skolerne. </a:t>
                      </a:r>
                    </a:p>
                    <a:p>
                      <a:r>
                        <a:rPr lang="da-DK" sz="1100" b="0" dirty="0">
                          <a:latin typeface="Agency FB" panose="020B0503020202020204" pitchFamily="34" charset="0"/>
                        </a:rPr>
                        <a:t>Økonomisk neutralt</a:t>
                      </a:r>
                      <a:r>
                        <a:rPr lang="da-DK" sz="1100" b="1" baseline="0" dirty="0">
                          <a:latin typeface="Agency FB" panose="020B0503020202020204" pitchFamily="34" charset="0"/>
                        </a:rPr>
                        <a:t> </a:t>
                      </a:r>
                      <a:r>
                        <a:rPr lang="da-DK" sz="1100" b="0" baseline="0" dirty="0">
                          <a:latin typeface="Agency FB" panose="020B0503020202020204" pitchFamily="34" charset="0"/>
                        </a:rPr>
                        <a:t>(ressourcer til markedsføring er budgetteret).</a:t>
                      </a:r>
                      <a:endParaRPr lang="da-DK" sz="1100" b="1" dirty="0">
                        <a:latin typeface="Agency FB" panose="020B0503020202020204" pitchFamily="34" charset="0"/>
                      </a:endParaRPr>
                    </a:p>
                  </a:txBody>
                  <a:tcPr/>
                </a:tc>
                <a:extLst>
                  <a:ext uri="{0D108BD9-81ED-4DB2-BD59-A6C34878D82A}">
                    <a16:rowId xmlns:a16="http://schemas.microsoft.com/office/drawing/2014/main" val="584868199"/>
                  </a:ext>
                </a:extLst>
              </a:tr>
              <a:tr h="435389">
                <a:tc>
                  <a:txBody>
                    <a:bodyPr/>
                    <a:lstStyle/>
                    <a:p>
                      <a:r>
                        <a:rPr lang="da-DK" sz="1100" baseline="0" dirty="0">
                          <a:solidFill>
                            <a:schemeClr val="tx1"/>
                          </a:solidFill>
                          <a:latin typeface="Agency FB" panose="020B0503020202020204" pitchFamily="34" charset="0"/>
                        </a:rPr>
                        <a:t>12</a:t>
                      </a:r>
                    </a:p>
                  </a:txBody>
                  <a:tcPr/>
                </a:tc>
                <a:tc>
                  <a:txBody>
                    <a:bodyPr/>
                    <a:lstStyle/>
                    <a:p>
                      <a:r>
                        <a:rPr lang="da-DK" sz="1100" dirty="0">
                          <a:latin typeface="Agency FB" panose="020B0503020202020204" pitchFamily="34" charset="0"/>
                        </a:rPr>
                        <a:t>Rekruttering af frivillige</a:t>
                      </a:r>
                      <a:r>
                        <a:rPr lang="da-DK" sz="1100" baseline="0" dirty="0">
                          <a:latin typeface="Agency FB" panose="020B0503020202020204" pitchFamily="34" charset="0"/>
                        </a:rPr>
                        <a:t> til både foreninger og til Frivillighusets egne projekter. </a:t>
                      </a:r>
                    </a:p>
                    <a:p>
                      <a:endParaRPr lang="da-DK" sz="1100" baseline="0" dirty="0">
                        <a:latin typeface="Agency FB" panose="020B0503020202020204" pitchFamily="34" charset="0"/>
                      </a:endParaRPr>
                    </a:p>
                    <a:p>
                      <a:r>
                        <a:rPr lang="da-DK" sz="1100" baseline="0" dirty="0">
                          <a:latin typeface="Agency FB" panose="020B0503020202020204" pitchFamily="34" charset="0"/>
                        </a:rPr>
                        <a:t>Forankring af en lokal Frivilligbank.</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Målet er at der løbende rekrutteres nye frivillige.</a:t>
                      </a:r>
                    </a:p>
                    <a:p>
                      <a:r>
                        <a:rPr lang="da-DK" sz="1100" dirty="0">
                          <a:latin typeface="Agency FB" panose="020B0503020202020204" pitchFamily="34" charset="0"/>
                        </a:rPr>
                        <a:t>Frivilligbank bliver etableret i 2023.</a:t>
                      </a:r>
                    </a:p>
                  </a:txBody>
                  <a:tcPr/>
                </a:tc>
                <a:tc>
                  <a:txBody>
                    <a:bodyPr/>
                    <a:lstStyle/>
                    <a:p>
                      <a:r>
                        <a:rPr lang="da-DK" sz="1100" dirty="0">
                          <a:latin typeface="Agency FB" panose="020B0503020202020204" pitchFamily="34" charset="0"/>
                        </a:rPr>
                        <a:t>Centerleder og selvhjælpskoordinator.</a:t>
                      </a:r>
                    </a:p>
                    <a:p>
                      <a:endParaRPr lang="da-DK" sz="1100" dirty="0">
                        <a:latin typeface="Agency FB" panose="020B0503020202020204" pitchFamily="34" charset="0"/>
                      </a:endParaRPr>
                    </a:p>
                    <a:p>
                      <a:r>
                        <a:rPr lang="da-DK" sz="1100" dirty="0">
                          <a:latin typeface="Agency FB" panose="020B0503020202020204" pitchFamily="34" charset="0"/>
                        </a:rPr>
                        <a:t>Foreningsansvarlige</a:t>
                      </a:r>
                    </a:p>
                  </a:txBody>
                  <a:tcPr/>
                </a:tc>
                <a:tc>
                  <a:txBody>
                    <a:bodyPr/>
                    <a:lstStyle/>
                    <a:p>
                      <a:r>
                        <a:rPr lang="da-DK" sz="1100" dirty="0">
                          <a:latin typeface="Agency FB" panose="020B0503020202020204" pitchFamily="34" charset="0"/>
                        </a:rPr>
                        <a:t>Status løbende på bestyrelsesmøderne.</a:t>
                      </a:r>
                    </a:p>
                    <a:p>
                      <a:r>
                        <a:rPr lang="da-DK" sz="1100" dirty="0">
                          <a:latin typeface="Agency FB" panose="020B0503020202020204" pitchFamily="34" charset="0"/>
                        </a:rPr>
                        <a:t>Primært gennem</a:t>
                      </a:r>
                      <a:r>
                        <a:rPr lang="da-DK" sz="1100" baseline="0" dirty="0">
                          <a:latin typeface="Agency FB" panose="020B0503020202020204" pitchFamily="34" charset="0"/>
                        </a:rPr>
                        <a:t> elektroniske medier.</a:t>
                      </a:r>
                    </a:p>
                    <a:p>
                      <a:endParaRPr lang="da-DK" sz="1100" baseline="0" dirty="0">
                        <a:latin typeface="Agency FB" panose="020B0503020202020204" pitchFamily="34" charset="0"/>
                      </a:endParaRPr>
                    </a:p>
                    <a:p>
                      <a:r>
                        <a:rPr lang="da-DK" sz="1100" baseline="0" dirty="0">
                          <a:latin typeface="Agency FB" panose="020B0503020202020204" pitchFamily="34" charset="0"/>
                        </a:rPr>
                        <a:t>Fastholde de frivillige ved gennemførelse af halvårlige netværksmøder (temamøder).</a:t>
                      </a:r>
                      <a:endParaRPr lang="da-DK" sz="1100" dirty="0">
                        <a:latin typeface="Agency FB" panose="020B0503020202020204" pitchFamily="34" charset="0"/>
                      </a:endParaRPr>
                    </a:p>
                  </a:txBody>
                  <a:tcPr/>
                </a:tc>
                <a:extLst>
                  <a:ext uri="{0D108BD9-81ED-4DB2-BD59-A6C34878D82A}">
                    <a16:rowId xmlns:a16="http://schemas.microsoft.com/office/drawing/2014/main" val="3786065935"/>
                  </a:ext>
                </a:extLst>
              </a:tr>
              <a:tr h="1132013">
                <a:tc>
                  <a:txBody>
                    <a:bodyPr/>
                    <a:lstStyle/>
                    <a:p>
                      <a:r>
                        <a:rPr lang="da-DK" sz="1100" baseline="0" dirty="0">
                          <a:solidFill>
                            <a:schemeClr val="tx1"/>
                          </a:solidFill>
                          <a:latin typeface="Agency FB" panose="020B0503020202020204" pitchFamily="34" charset="0"/>
                        </a:rPr>
                        <a:t>13</a:t>
                      </a:r>
                    </a:p>
                  </a:txBody>
                  <a:tcPr/>
                </a:tc>
                <a:tc>
                  <a:txBody>
                    <a:bodyPr/>
                    <a:lstStyle/>
                    <a:p>
                      <a:r>
                        <a:rPr lang="da-DK" sz="1100" dirty="0">
                          <a:latin typeface="Agency FB" panose="020B0503020202020204" pitchFamily="34" charset="0"/>
                        </a:rPr>
                        <a:t>Fastholde foreningens stærke indsats</a:t>
                      </a:r>
                      <a:r>
                        <a:rPr lang="da-DK" sz="1100" baseline="0" dirty="0">
                          <a:latin typeface="Agency FB" panose="020B0503020202020204" pitchFamily="34" charset="0"/>
                        </a:rPr>
                        <a:t> som frivilligcenter.</a:t>
                      </a:r>
                      <a:endParaRPr lang="da-DK" sz="1100" dirty="0">
                        <a:latin typeface="Agency FB" panose="020B0503020202020204" pitchFamily="34" charset="0"/>
                      </a:endParaRPr>
                    </a:p>
                    <a:p>
                      <a:endParaRPr lang="da-DK" sz="1100" dirty="0">
                        <a:latin typeface="Agency FB" panose="020B0503020202020204" pitchFamily="34" charset="0"/>
                      </a:endParaRPr>
                    </a:p>
                    <a:p>
                      <a:r>
                        <a:rPr lang="da-DK" sz="1100" dirty="0">
                          <a:latin typeface="Agency FB" panose="020B0503020202020204" pitchFamily="34" charset="0"/>
                        </a:rPr>
                        <a:t>At søge få, men velvalgte projekter, der kan understøtte og styrke det frivillige arbejde i relation til en social indsats.</a:t>
                      </a:r>
                    </a:p>
                    <a:p>
                      <a:endParaRPr lang="da-DK" sz="1100" dirty="0">
                        <a:latin typeface="Agency FB" panose="020B0503020202020204" pitchFamily="34" charset="0"/>
                      </a:endParaRPr>
                    </a:p>
                    <a:p>
                      <a:r>
                        <a:rPr lang="da-DK" sz="1100" dirty="0">
                          <a:latin typeface="Agency FB" panose="020B0503020202020204" pitchFamily="34" charset="0"/>
                        </a:rPr>
                        <a:t>Planlægge og gennemføre nye projekter</a:t>
                      </a:r>
                      <a:r>
                        <a:rPr lang="da-DK" sz="1100" baseline="0" dirty="0">
                          <a:latin typeface="Agency FB" panose="020B0503020202020204" pitchFamily="34" charset="0"/>
                        </a:rPr>
                        <a:t> i henhold til gældende planer.</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Synlig i hele VK.</a:t>
                      </a:r>
                    </a:p>
                    <a:p>
                      <a:endParaRPr lang="da-DK" sz="1100" dirty="0">
                        <a:latin typeface="Agency FB" panose="020B0503020202020204" pitchFamily="34" charset="0"/>
                      </a:endParaRPr>
                    </a:p>
                    <a:p>
                      <a:endParaRPr lang="da-DK" sz="1100" dirty="0">
                        <a:latin typeface="Agency FB" panose="020B0503020202020204" pitchFamily="34" charset="0"/>
                      </a:endParaRPr>
                    </a:p>
                    <a:p>
                      <a:endParaRPr lang="da-DK" sz="1100" dirty="0">
                        <a:latin typeface="Agency FB" panose="020B0503020202020204" pitchFamily="34" charset="0"/>
                      </a:endParaRPr>
                    </a:p>
                    <a:p>
                      <a:endParaRPr lang="da-DK" sz="1100" dirty="0">
                        <a:latin typeface="Agency FB" panose="020B0503020202020204" pitchFamily="34" charset="0"/>
                      </a:endParaRPr>
                    </a:p>
                    <a:p>
                      <a:r>
                        <a:rPr lang="da-DK" sz="1100" dirty="0">
                          <a:latin typeface="Agency FB" panose="020B0503020202020204" pitchFamily="34" charset="0"/>
                        </a:rPr>
                        <a:t>Skal kunne leve op til foreningens formål. Være relevant.</a:t>
                      </a:r>
                    </a:p>
                  </a:txBody>
                  <a:tcPr/>
                </a:tc>
                <a:tc>
                  <a:txBody>
                    <a:bodyPr/>
                    <a:lstStyle/>
                    <a:p>
                      <a:r>
                        <a:rPr lang="da-DK" sz="1100" dirty="0">
                          <a:latin typeface="Agency FB" panose="020B0503020202020204" pitchFamily="34" charset="0"/>
                        </a:rPr>
                        <a:t>Bestyrelsen og centerlederen</a:t>
                      </a:r>
                    </a:p>
                    <a:p>
                      <a:endParaRPr lang="da-DK" sz="1100" dirty="0">
                        <a:latin typeface="Agency FB" panose="020B0503020202020204" pitchFamily="34" charset="0"/>
                      </a:endParaRPr>
                    </a:p>
                    <a:p>
                      <a:endParaRPr lang="da-DK" sz="1100" dirty="0">
                        <a:latin typeface="Agency FB" panose="020B0503020202020204" pitchFamily="34" charset="0"/>
                      </a:endParaRPr>
                    </a:p>
                    <a:p>
                      <a:endParaRPr lang="da-DK" sz="1100" dirty="0">
                        <a:latin typeface="Agency FB" panose="020B0503020202020204" pitchFamily="34" charset="0"/>
                      </a:endParaRPr>
                    </a:p>
                    <a:p>
                      <a:r>
                        <a:rPr lang="da-DK" sz="1100" dirty="0">
                          <a:latin typeface="Agency FB" panose="020B0503020202020204" pitchFamily="34" charset="0"/>
                        </a:rPr>
                        <a:t>Centerleder/Selvhjælpskoordinator</a:t>
                      </a:r>
                    </a:p>
                  </a:txBody>
                  <a:tcPr/>
                </a:tc>
                <a:tc>
                  <a:txBody>
                    <a:bodyPr/>
                    <a:lstStyle/>
                    <a:p>
                      <a:r>
                        <a:rPr lang="da-DK" sz="1100" dirty="0">
                          <a:latin typeface="Agency FB" panose="020B0503020202020204" pitchFamily="34" charset="0"/>
                        </a:rPr>
                        <a:t>Primært §18 (VK finansiering) og FRIG</a:t>
                      </a:r>
                      <a:r>
                        <a:rPr lang="da-DK" sz="1100" baseline="0" dirty="0">
                          <a:latin typeface="Agency FB" panose="020B0503020202020204" pitchFamily="34" charset="0"/>
                        </a:rPr>
                        <a:t>.</a:t>
                      </a:r>
                    </a:p>
                    <a:p>
                      <a:endParaRPr lang="da-DK" sz="1100" baseline="0" dirty="0">
                        <a:latin typeface="Agency FB" panose="020B0503020202020204" pitchFamily="34" charset="0"/>
                      </a:endParaRPr>
                    </a:p>
                    <a:p>
                      <a:r>
                        <a:rPr lang="da-DK" sz="1100" baseline="0" dirty="0">
                          <a:latin typeface="Agency FB" panose="020B0503020202020204" pitchFamily="34" charset="0"/>
                        </a:rPr>
                        <a:t>Specifikke pulje- og fondsansøgninger.</a:t>
                      </a:r>
                    </a:p>
                    <a:p>
                      <a:endParaRPr lang="da-DK" sz="1100" baseline="0" dirty="0">
                        <a:latin typeface="Agency FB" panose="020B0503020202020204" pitchFamily="34" charset="0"/>
                      </a:endParaRPr>
                    </a:p>
                    <a:p>
                      <a:endParaRPr lang="da-DK" sz="1100" baseline="0" dirty="0">
                        <a:latin typeface="Agency FB" panose="020B0503020202020204" pitchFamily="34" charset="0"/>
                      </a:endParaRPr>
                    </a:p>
                    <a:p>
                      <a:r>
                        <a:rPr lang="da-DK" sz="1100" baseline="0" dirty="0">
                          <a:latin typeface="Agency FB" panose="020B0503020202020204" pitchFamily="34" charset="0"/>
                        </a:rPr>
                        <a:t>Ressourcer allokeres gennem specifikke puljeansøgninger.</a:t>
                      </a:r>
                      <a:endParaRPr lang="da-DK" sz="1100" dirty="0">
                        <a:latin typeface="Agency FB" panose="020B0503020202020204" pitchFamily="34" charset="0"/>
                      </a:endParaRPr>
                    </a:p>
                  </a:txBody>
                  <a:tcPr/>
                </a:tc>
                <a:extLst>
                  <a:ext uri="{0D108BD9-81ED-4DB2-BD59-A6C34878D82A}">
                    <a16:rowId xmlns:a16="http://schemas.microsoft.com/office/drawing/2014/main" val="3482662734"/>
                  </a:ext>
                </a:extLst>
              </a:tr>
              <a:tr h="783701">
                <a:tc>
                  <a:txBody>
                    <a:bodyPr/>
                    <a:lstStyle/>
                    <a:p>
                      <a:r>
                        <a:rPr lang="da-DK" sz="1100" baseline="0" dirty="0">
                          <a:solidFill>
                            <a:schemeClr val="tx1"/>
                          </a:solidFill>
                          <a:latin typeface="Agency FB" panose="020B0503020202020204" pitchFamily="34" charset="0"/>
                        </a:rPr>
                        <a:t>14</a:t>
                      </a:r>
                    </a:p>
                  </a:txBody>
                  <a:tcPr/>
                </a:tc>
                <a:tc>
                  <a:txBody>
                    <a:bodyPr/>
                    <a:lstStyle/>
                    <a:p>
                      <a:r>
                        <a:rPr lang="da-DK" sz="1100" dirty="0">
                          <a:latin typeface="Agency FB" panose="020B0503020202020204" pitchFamily="34" charset="0"/>
                        </a:rPr>
                        <a:t>Understøtte rekruttering af udsatte borgere som frivillige i lokale foreninger</a:t>
                      </a:r>
                      <a:r>
                        <a:rPr lang="da-DK" sz="1100" baseline="0" dirty="0">
                          <a:latin typeface="Agency FB" panose="020B0503020202020204" pitchFamily="34" charset="0"/>
                        </a:rPr>
                        <a:t> og i husets egne projekter. Området har fortsat en høj prioritet i perioden 2023 - 2024.</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At udsatte selv kan blive frivillige og derved få større</a:t>
                      </a:r>
                      <a:r>
                        <a:rPr lang="da-DK" sz="1100" baseline="0" dirty="0">
                          <a:latin typeface="Agency FB" panose="020B0503020202020204" pitchFamily="34" charset="0"/>
                        </a:rPr>
                        <a:t> selvværd. Inddrage gruppen i sociale fællesskaber.</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Centerleder/selvhjælpskoordinator.</a:t>
                      </a:r>
                    </a:p>
                  </a:txBody>
                  <a:tcPr/>
                </a:tc>
                <a:tc>
                  <a:txBody>
                    <a:bodyPr/>
                    <a:lstStyle/>
                    <a:p>
                      <a:r>
                        <a:rPr lang="da-DK" sz="1100" dirty="0">
                          <a:latin typeface="Agency FB" panose="020B0503020202020204" pitchFamily="34" charset="0"/>
                        </a:rPr>
                        <a:t>Løbende status og drøftelse. </a:t>
                      </a:r>
                    </a:p>
                  </a:txBody>
                  <a:tcPr/>
                </a:tc>
                <a:extLst>
                  <a:ext uri="{0D108BD9-81ED-4DB2-BD59-A6C34878D82A}">
                    <a16:rowId xmlns:a16="http://schemas.microsoft.com/office/drawing/2014/main" val="4210597969"/>
                  </a:ext>
                </a:extLst>
              </a:tr>
            </a:tbl>
          </a:graphicData>
        </a:graphic>
      </p:graphicFrame>
    </p:spTree>
    <p:extLst>
      <p:ext uri="{BB962C8B-B14F-4D97-AF65-F5344CB8AC3E}">
        <p14:creationId xmlns:p14="http://schemas.microsoft.com/office/powerpoint/2010/main" val="121534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942872" y="192948"/>
            <a:ext cx="8915399" cy="776316"/>
          </a:xfrm>
        </p:spPr>
        <p:txBody>
          <a:bodyPr>
            <a:normAutofit fontScale="90000"/>
          </a:bodyPr>
          <a:lstStyle/>
          <a:p>
            <a:br>
              <a:rPr lang="da-DK" sz="2200" b="1" dirty="0">
                <a:solidFill>
                  <a:schemeClr val="accent1"/>
                </a:solidFill>
              </a:rPr>
            </a:br>
            <a:br>
              <a:rPr lang="da-DK" sz="2200" b="1" dirty="0">
                <a:solidFill>
                  <a:schemeClr val="accent1"/>
                </a:solidFill>
              </a:rPr>
            </a:br>
            <a:r>
              <a:rPr lang="da-DK" sz="2200" b="1" dirty="0">
                <a:solidFill>
                  <a:schemeClr val="accent1"/>
                </a:solidFill>
              </a:rPr>
              <a:t>Aktivitetsplan 2023 - 2024</a:t>
            </a:r>
            <a:br>
              <a:rPr lang="da-DK" sz="2800" dirty="0">
                <a:solidFill>
                  <a:schemeClr val="accent1"/>
                </a:solidFill>
              </a:rPr>
            </a:br>
            <a:br>
              <a:rPr lang="da-DK" sz="1600" dirty="0">
                <a:solidFill>
                  <a:schemeClr val="tx1"/>
                </a:solidFill>
                <a:latin typeface="Agency FB" panose="020B0503020202020204" pitchFamily="34" charset="0"/>
              </a:rPr>
            </a:br>
            <a:endParaRPr lang="da-DK" sz="1600" dirty="0">
              <a:solidFill>
                <a:schemeClr val="accent1"/>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3558161395"/>
              </p:ext>
            </p:extLst>
          </p:nvPr>
        </p:nvGraphicFramePr>
        <p:xfrm>
          <a:off x="970049" y="1033684"/>
          <a:ext cx="9850123" cy="4282440"/>
        </p:xfrm>
        <a:graphic>
          <a:graphicData uri="http://schemas.openxmlformats.org/drawingml/2006/table">
            <a:tbl>
              <a:tblPr firstRow="1" bandRow="1">
                <a:tableStyleId>{5C22544A-7EE6-4342-B048-85BDC9FD1C3A}</a:tableStyleId>
              </a:tblPr>
              <a:tblGrid>
                <a:gridCol w="1820332">
                  <a:extLst>
                    <a:ext uri="{9D8B030D-6E8A-4147-A177-3AD203B41FA5}">
                      <a16:colId xmlns:a16="http://schemas.microsoft.com/office/drawing/2014/main" val="2637891807"/>
                    </a:ext>
                  </a:extLst>
                </a:gridCol>
                <a:gridCol w="3541918">
                  <a:extLst>
                    <a:ext uri="{9D8B030D-6E8A-4147-A177-3AD203B41FA5}">
                      <a16:colId xmlns:a16="http://schemas.microsoft.com/office/drawing/2014/main" val="2067199109"/>
                    </a:ext>
                  </a:extLst>
                </a:gridCol>
                <a:gridCol w="1043899">
                  <a:extLst>
                    <a:ext uri="{9D8B030D-6E8A-4147-A177-3AD203B41FA5}">
                      <a16:colId xmlns:a16="http://schemas.microsoft.com/office/drawing/2014/main" val="3044198357"/>
                    </a:ext>
                  </a:extLst>
                </a:gridCol>
                <a:gridCol w="1473950">
                  <a:extLst>
                    <a:ext uri="{9D8B030D-6E8A-4147-A177-3AD203B41FA5}">
                      <a16:colId xmlns:a16="http://schemas.microsoft.com/office/drawing/2014/main" val="361400845"/>
                    </a:ext>
                  </a:extLst>
                </a:gridCol>
                <a:gridCol w="1970024">
                  <a:extLst>
                    <a:ext uri="{9D8B030D-6E8A-4147-A177-3AD203B41FA5}">
                      <a16:colId xmlns:a16="http://schemas.microsoft.com/office/drawing/2014/main" val="3553092156"/>
                    </a:ext>
                  </a:extLst>
                </a:gridCol>
              </a:tblGrid>
              <a:tr h="296849">
                <a:tc>
                  <a:txBody>
                    <a:bodyPr/>
                    <a:lstStyle/>
                    <a:p>
                      <a:r>
                        <a:rPr lang="da-DK" sz="1400" dirty="0" err="1">
                          <a:solidFill>
                            <a:schemeClr val="bg1"/>
                          </a:solidFill>
                          <a:latin typeface="+mj-lt"/>
                        </a:rPr>
                        <a:t>Lb</a:t>
                      </a:r>
                      <a:r>
                        <a:rPr lang="da-DK" sz="1400" dirty="0">
                          <a:solidFill>
                            <a:schemeClr val="bg1"/>
                          </a:solidFill>
                          <a:latin typeface="+mj-lt"/>
                        </a:rPr>
                        <a:t>. Nr.:</a:t>
                      </a:r>
                    </a:p>
                  </a:txBody>
                  <a:tcPr/>
                </a:tc>
                <a:tc>
                  <a:txBody>
                    <a:bodyPr/>
                    <a:lstStyle/>
                    <a:p>
                      <a:r>
                        <a:rPr lang="da-DK" sz="1400" dirty="0"/>
                        <a:t>Mål for indsatsen</a:t>
                      </a:r>
                    </a:p>
                  </a:txBody>
                  <a:tcPr/>
                </a:tc>
                <a:tc>
                  <a:txBody>
                    <a:bodyPr/>
                    <a:lstStyle/>
                    <a:p>
                      <a:r>
                        <a:rPr lang="da-DK" sz="1400" dirty="0"/>
                        <a:t>Mål</a:t>
                      </a:r>
                    </a:p>
                  </a:txBody>
                  <a:tcPr/>
                </a:tc>
                <a:tc>
                  <a:txBody>
                    <a:bodyPr/>
                    <a:lstStyle/>
                    <a:p>
                      <a:r>
                        <a:rPr lang="da-DK" sz="1400" dirty="0"/>
                        <a:t>Ansvarlig</a:t>
                      </a:r>
                    </a:p>
                  </a:txBody>
                  <a:tcPr/>
                </a:tc>
                <a:tc>
                  <a:txBody>
                    <a:bodyPr/>
                    <a:lstStyle/>
                    <a:p>
                      <a:r>
                        <a:rPr lang="da-DK" sz="1400" dirty="0"/>
                        <a:t>Ressourcer og status</a:t>
                      </a:r>
                    </a:p>
                  </a:txBody>
                  <a:tcPr/>
                </a:tc>
                <a:extLst>
                  <a:ext uri="{0D108BD9-81ED-4DB2-BD59-A6C34878D82A}">
                    <a16:rowId xmlns:a16="http://schemas.microsoft.com/office/drawing/2014/main" val="4244530575"/>
                  </a:ext>
                </a:extLst>
              </a:tr>
              <a:tr h="801491">
                <a:tc>
                  <a:txBody>
                    <a:bodyPr/>
                    <a:lstStyle/>
                    <a:p>
                      <a:r>
                        <a:rPr lang="da-DK" sz="1100" baseline="0" dirty="0">
                          <a:solidFill>
                            <a:schemeClr val="tx1"/>
                          </a:solidFill>
                          <a:latin typeface="Agency FB" panose="020B0503020202020204" pitchFamily="34" charset="0"/>
                        </a:rPr>
                        <a:t>15</a:t>
                      </a:r>
                    </a:p>
                  </a:txBody>
                  <a:tcPr/>
                </a:tc>
                <a:tc>
                  <a:txBody>
                    <a:bodyPr/>
                    <a:lstStyle/>
                    <a:p>
                      <a:r>
                        <a:rPr lang="da-DK" sz="1100" dirty="0">
                          <a:latin typeface="Agency FB" panose="020B0503020202020204" pitchFamily="34" charset="0"/>
                        </a:rPr>
                        <a:t>Tilsikre</a:t>
                      </a:r>
                      <a:r>
                        <a:rPr lang="da-DK" sz="1100" baseline="0" dirty="0">
                          <a:latin typeface="Agency FB" panose="020B0503020202020204" pitchFamily="34" charset="0"/>
                        </a:rPr>
                        <a:t> </a:t>
                      </a:r>
                      <a:r>
                        <a:rPr lang="da-DK" sz="1100" dirty="0">
                          <a:latin typeface="Agency FB" panose="020B0503020202020204" pitchFamily="34" charset="0"/>
                        </a:rPr>
                        <a:t>mangfoldighed i medlemssammensætningen.</a:t>
                      </a:r>
                      <a:r>
                        <a:rPr lang="da-DK" sz="1100" baseline="0" dirty="0">
                          <a:latin typeface="Agency FB" panose="020B0503020202020204" pitchFamily="34" charset="0"/>
                        </a:rPr>
                        <a:t> Ens</a:t>
                      </a:r>
                      <a:r>
                        <a:rPr lang="da-DK" sz="1100" dirty="0">
                          <a:latin typeface="Agency FB" panose="020B0503020202020204" pitchFamily="34" charset="0"/>
                        </a:rPr>
                        <a:t> mulighed for alle sociale og sundhedsmæssige foreninger og grupper. Vær åben (og samarbejdende) overfor</a:t>
                      </a:r>
                      <a:r>
                        <a:rPr lang="da-DK" sz="1100" baseline="0" dirty="0">
                          <a:latin typeface="Agency FB" panose="020B0503020202020204" pitchFamily="34" charset="0"/>
                        </a:rPr>
                        <a:t> andre foreninger der lever op til foreningen Frivillighusets  formål. </a:t>
                      </a:r>
                    </a:p>
                    <a:p>
                      <a:r>
                        <a:rPr lang="da-DK" sz="1100" baseline="0" dirty="0">
                          <a:latin typeface="Agency FB" panose="020B0503020202020204" pitchFamily="34" charset="0"/>
                        </a:rPr>
                        <a:t>Tiltrække nye foreninger og grupper.</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Alle sociale og sundhedsmæssige foreninger og grupper, skal sikres lige adgang til hjælp og støtte.</a:t>
                      </a:r>
                    </a:p>
                  </a:txBody>
                  <a:tcPr/>
                </a:tc>
                <a:tc>
                  <a:txBody>
                    <a:bodyPr/>
                    <a:lstStyle/>
                    <a:p>
                      <a:r>
                        <a:rPr lang="da-DK" sz="1100" dirty="0">
                          <a:latin typeface="Agency FB" panose="020B0503020202020204" pitchFamily="34" charset="0"/>
                        </a:rPr>
                        <a:t>Formanden/centerleder</a:t>
                      </a:r>
                    </a:p>
                  </a:txBody>
                  <a:tcPr/>
                </a:tc>
                <a:tc>
                  <a:txBody>
                    <a:bodyPr/>
                    <a:lstStyle/>
                    <a:p>
                      <a:r>
                        <a:rPr lang="da-DK" sz="1100" baseline="0" dirty="0">
                          <a:latin typeface="Agency FB" panose="020B0503020202020204" pitchFamily="34" charset="0"/>
                        </a:rPr>
                        <a:t>Forventning om en fortsat tilgang i den kommende 2-års periode. Løbende drøftelse af status.</a:t>
                      </a:r>
                    </a:p>
                    <a:p>
                      <a:endParaRPr lang="da-DK" sz="1100" baseline="0" dirty="0">
                        <a:latin typeface="Agency FB" panose="020B0503020202020204" pitchFamily="34" charset="0"/>
                      </a:endParaRPr>
                    </a:p>
                    <a:p>
                      <a:r>
                        <a:rPr lang="da-DK" sz="1100" baseline="0" dirty="0">
                          <a:latin typeface="Agency FB" panose="020B0503020202020204" pitchFamily="34" charset="0"/>
                        </a:rPr>
                        <a:t>Kræver ressourcer.</a:t>
                      </a:r>
                    </a:p>
                    <a:p>
                      <a:endParaRPr lang="da-DK" sz="1100" dirty="0">
                        <a:latin typeface="Agency FB" panose="020B0503020202020204" pitchFamily="34" charset="0"/>
                      </a:endParaRPr>
                    </a:p>
                  </a:txBody>
                  <a:tcPr/>
                </a:tc>
                <a:extLst>
                  <a:ext uri="{0D108BD9-81ED-4DB2-BD59-A6C34878D82A}">
                    <a16:rowId xmlns:a16="http://schemas.microsoft.com/office/drawing/2014/main" val="488174473"/>
                  </a:ext>
                </a:extLst>
              </a:tr>
              <a:tr h="445273">
                <a:tc>
                  <a:txBody>
                    <a:bodyPr/>
                    <a:lstStyle/>
                    <a:p>
                      <a:r>
                        <a:rPr lang="da-DK" sz="1100" baseline="0" dirty="0">
                          <a:solidFill>
                            <a:schemeClr val="tx1"/>
                          </a:solidFill>
                          <a:latin typeface="Agency FB" panose="020B0503020202020204" pitchFamily="34" charset="0"/>
                        </a:rPr>
                        <a:t>16</a:t>
                      </a:r>
                    </a:p>
                  </a:txBody>
                  <a:tcPr/>
                </a:tc>
                <a:tc>
                  <a:txBody>
                    <a:bodyPr/>
                    <a:lstStyle/>
                    <a:p>
                      <a:r>
                        <a:rPr lang="da-DK" sz="1100" dirty="0">
                          <a:latin typeface="Agency FB" panose="020B0503020202020204" pitchFamily="34" charset="0"/>
                        </a:rPr>
                        <a:t>Støtte og hjælpe alle foreninger og grupper, der henvender sig vedr. frivillig jobannoncer, aktivitetsopslag  – både socialt,</a:t>
                      </a:r>
                      <a:r>
                        <a:rPr lang="da-DK" sz="1100" baseline="0" dirty="0">
                          <a:latin typeface="Agency FB" panose="020B0503020202020204" pitchFamily="34" charset="0"/>
                        </a:rPr>
                        <a:t> </a:t>
                      </a:r>
                      <a:r>
                        <a:rPr lang="da-DK" sz="1100" dirty="0">
                          <a:latin typeface="Agency FB" panose="020B0503020202020204" pitchFamily="34" charset="0"/>
                        </a:rPr>
                        <a:t> sundhedsmæssigt, idrætsligt og kulturelt.</a:t>
                      </a:r>
                    </a:p>
                  </a:txBody>
                  <a:tcPr/>
                </a:tc>
                <a:tc>
                  <a:txBody>
                    <a:bodyPr/>
                    <a:lstStyle/>
                    <a:p>
                      <a:r>
                        <a:rPr lang="da-DK" sz="1100" dirty="0">
                          <a:latin typeface="Agency FB" panose="020B0503020202020204" pitchFamily="34" charset="0"/>
                        </a:rPr>
                        <a:t>FH skal og er ”open for business” </a:t>
                      </a:r>
                    </a:p>
                  </a:txBody>
                  <a:tcPr/>
                </a:tc>
                <a:tc>
                  <a:txBody>
                    <a:bodyPr/>
                    <a:lstStyle/>
                    <a:p>
                      <a:r>
                        <a:rPr lang="da-DK" sz="1100" dirty="0">
                          <a:latin typeface="Agency FB" panose="020B0503020202020204" pitchFamily="34" charset="0"/>
                        </a:rPr>
                        <a:t>Centerleder</a:t>
                      </a:r>
                    </a:p>
                  </a:txBody>
                  <a:tcPr/>
                </a:tc>
                <a:tc>
                  <a:txBody>
                    <a:bodyPr/>
                    <a:lstStyle/>
                    <a:p>
                      <a:r>
                        <a:rPr lang="da-DK" sz="1100" dirty="0">
                          <a:latin typeface="Agency FB" panose="020B0503020202020204" pitchFamily="34" charset="0"/>
                        </a:rPr>
                        <a:t>Gennemføres løbende gennem 2023 og 2024.</a:t>
                      </a:r>
                      <a:r>
                        <a:rPr lang="da-DK" sz="1100" baseline="0" dirty="0">
                          <a:latin typeface="Agency FB" panose="020B0503020202020204" pitchFamily="34" charset="0"/>
                        </a:rPr>
                        <a:t> </a:t>
                      </a:r>
                      <a:endParaRPr lang="da-DK" sz="1100" dirty="0">
                        <a:latin typeface="Agency FB" panose="020B0503020202020204" pitchFamily="34" charset="0"/>
                      </a:endParaRPr>
                    </a:p>
                  </a:txBody>
                  <a:tcPr/>
                </a:tc>
                <a:extLst>
                  <a:ext uri="{0D108BD9-81ED-4DB2-BD59-A6C34878D82A}">
                    <a16:rowId xmlns:a16="http://schemas.microsoft.com/office/drawing/2014/main" val="584868199"/>
                  </a:ext>
                </a:extLst>
              </a:tr>
              <a:tr h="623382">
                <a:tc>
                  <a:txBody>
                    <a:bodyPr/>
                    <a:lstStyle/>
                    <a:p>
                      <a:r>
                        <a:rPr lang="da-DK" sz="1100" baseline="0" dirty="0">
                          <a:solidFill>
                            <a:schemeClr val="tx1"/>
                          </a:solidFill>
                          <a:latin typeface="Agency FB" panose="020B0503020202020204" pitchFamily="34" charset="0"/>
                        </a:rPr>
                        <a:t>17</a:t>
                      </a:r>
                    </a:p>
                  </a:txBody>
                  <a:tcPr/>
                </a:tc>
                <a:tc>
                  <a:txBody>
                    <a:bodyPr/>
                    <a:lstStyle/>
                    <a:p>
                      <a:r>
                        <a:rPr lang="da-DK" sz="1100" dirty="0">
                          <a:latin typeface="Agency FB" panose="020B0503020202020204" pitchFamily="34" charset="0"/>
                        </a:rPr>
                        <a:t>FH</a:t>
                      </a:r>
                      <a:r>
                        <a:rPr lang="da-DK" sz="1100" baseline="0" dirty="0">
                          <a:latin typeface="Agency FB" panose="020B0503020202020204" pitchFamily="34" charset="0"/>
                        </a:rPr>
                        <a:t> skal tage et </a:t>
                      </a:r>
                      <a:r>
                        <a:rPr lang="da-DK" sz="1100" dirty="0">
                          <a:latin typeface="Agency FB" panose="020B0503020202020204" pitchFamily="34" charset="0"/>
                        </a:rPr>
                        <a:t>socialt ansvar ved at samarbejde med relevante interessenter</a:t>
                      </a:r>
                      <a:r>
                        <a:rPr lang="da-DK" sz="1100" baseline="0" dirty="0">
                          <a:latin typeface="Agency FB" panose="020B0503020202020204" pitchFamily="34" charset="0"/>
                        </a:rPr>
                        <a:t> i kommunen og regionen (Jobcenteret, Center for Sundhedsfremme, Social Psykiatrien m.fl.).</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FH er fortsat en vigtig spiller i kommunens sociale indsats.</a:t>
                      </a:r>
                    </a:p>
                  </a:txBody>
                  <a:tcPr/>
                </a:tc>
                <a:tc>
                  <a:txBody>
                    <a:bodyPr/>
                    <a:lstStyle/>
                    <a:p>
                      <a:r>
                        <a:rPr lang="da-DK" sz="1100" dirty="0">
                          <a:latin typeface="Agency FB" panose="020B0503020202020204" pitchFamily="34" charset="0"/>
                        </a:rPr>
                        <a:t>Centerlederen/bestyrelsen og selvhjælpskoordinatoren</a:t>
                      </a:r>
                    </a:p>
                  </a:txBody>
                  <a:tcPr/>
                </a:tc>
                <a:tc>
                  <a:txBody>
                    <a:bodyPr/>
                    <a:lstStyle/>
                    <a:p>
                      <a:r>
                        <a:rPr lang="da-DK" sz="1100" dirty="0">
                          <a:latin typeface="Agency FB" panose="020B0503020202020204" pitchFamily="34" charset="0"/>
                        </a:rPr>
                        <a:t>Løbende og et snævert samarbejde med relevante interessenter.</a:t>
                      </a:r>
                    </a:p>
                  </a:txBody>
                  <a:tcPr/>
                </a:tc>
                <a:extLst>
                  <a:ext uri="{0D108BD9-81ED-4DB2-BD59-A6C34878D82A}">
                    <a16:rowId xmlns:a16="http://schemas.microsoft.com/office/drawing/2014/main" val="3786065935"/>
                  </a:ext>
                </a:extLst>
              </a:tr>
              <a:tr h="534328">
                <a:tc>
                  <a:txBody>
                    <a:bodyPr/>
                    <a:lstStyle/>
                    <a:p>
                      <a:r>
                        <a:rPr lang="da-DK" sz="1100" baseline="0" dirty="0">
                          <a:solidFill>
                            <a:schemeClr val="tx1"/>
                          </a:solidFill>
                          <a:latin typeface="Agency FB" panose="020B0503020202020204" pitchFamily="34" charset="0"/>
                        </a:rPr>
                        <a:t>18</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Løbende udvikle frivilligcentret til gavn for alle</a:t>
                      </a:r>
                      <a:r>
                        <a:rPr lang="da-DK" sz="1100" baseline="0" dirty="0">
                          <a:latin typeface="Agency FB" panose="020B0503020202020204" pitchFamily="34" charset="0"/>
                        </a:rPr>
                        <a:t> borgere i Varde Kommune. Sætte fokus på nye tiltag og tilbud. </a:t>
                      </a:r>
                    </a:p>
                    <a:p>
                      <a:pPr marL="0" marR="0" indent="0" algn="l" defTabSz="457200" rtl="0" eaLnBrk="1" fontAlgn="auto" latinLnBrk="0" hangingPunct="1">
                        <a:lnSpc>
                          <a:spcPct val="100000"/>
                        </a:lnSpc>
                        <a:spcBef>
                          <a:spcPts val="0"/>
                        </a:spcBef>
                        <a:spcAft>
                          <a:spcPts val="0"/>
                        </a:spcAft>
                        <a:buClrTx/>
                        <a:buSzTx/>
                        <a:buFontTx/>
                        <a:buNone/>
                        <a:tabLst/>
                        <a:defRPr/>
                      </a:pPr>
                      <a:r>
                        <a:rPr lang="da-DK" sz="1100" baseline="0" dirty="0">
                          <a:latin typeface="Agency FB" panose="020B0503020202020204" pitchFamily="34" charset="0"/>
                        </a:rPr>
                        <a:t>Fremme interessen for det socialfaglige arbejde og støtte kommunens udsatte borgere.</a:t>
                      </a:r>
                      <a:endParaRPr lang="da-DK" sz="1100" dirty="0">
                        <a:latin typeface="Agency FB" panose="020B0503020202020204" pitchFamily="34" charset="0"/>
                      </a:endParaRPr>
                    </a:p>
                    <a:p>
                      <a:endParaRPr lang="da-DK" sz="11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Som </a:t>
                      </a:r>
                      <a:r>
                        <a:rPr lang="da-DK" sz="1100" dirty="0" err="1">
                          <a:latin typeface="Agency FB" panose="020B0503020202020204" pitchFamily="34" charset="0"/>
                        </a:rPr>
                        <a:t>lb</a:t>
                      </a:r>
                      <a:r>
                        <a:rPr lang="da-DK" sz="1100" dirty="0">
                          <a:latin typeface="Agency FB" panose="020B0503020202020204" pitchFamily="34" charset="0"/>
                        </a:rPr>
                        <a:t>. Nr. 17.</a:t>
                      </a:r>
                    </a:p>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Fastholde FH engagement i Udsatterådet.</a:t>
                      </a:r>
                    </a:p>
                    <a:p>
                      <a:endParaRPr lang="da-DK" sz="11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a-DK" sz="1100" dirty="0">
                          <a:latin typeface="Agency FB" panose="020B0503020202020204" pitchFamily="34" charset="0"/>
                        </a:rPr>
                        <a:t>Bestyrelsen/centerlederen</a:t>
                      </a:r>
                    </a:p>
                    <a:p>
                      <a:endParaRPr lang="da-DK" sz="1100" dirty="0"/>
                    </a:p>
                  </a:txBody>
                  <a:tcPr/>
                </a:tc>
                <a:tc>
                  <a:txBody>
                    <a:bodyPr/>
                    <a:lstStyle/>
                    <a:p>
                      <a:r>
                        <a:rPr lang="da-DK" sz="1100" dirty="0">
                          <a:latin typeface="Agency FB" pitchFamily="34" charset="0"/>
                        </a:rPr>
                        <a:t>Løbende.</a:t>
                      </a:r>
                      <a:r>
                        <a:rPr lang="da-DK" sz="1100" baseline="0" dirty="0">
                          <a:latin typeface="Agency FB" pitchFamily="34" charset="0"/>
                        </a:rPr>
                        <a:t> FH har fortsat stor fokus på synlighed og at udbrede kendskabet til foreningens formål.</a:t>
                      </a:r>
                      <a:endParaRPr lang="da-DK" sz="1100" dirty="0">
                        <a:latin typeface="Agency FB" pitchFamily="34" charset="0"/>
                      </a:endParaRPr>
                    </a:p>
                  </a:txBody>
                  <a:tcPr/>
                </a:tc>
                <a:extLst>
                  <a:ext uri="{0D108BD9-81ED-4DB2-BD59-A6C34878D82A}">
                    <a16:rowId xmlns:a16="http://schemas.microsoft.com/office/drawing/2014/main" val="3482662734"/>
                  </a:ext>
                </a:extLst>
              </a:tr>
              <a:tr h="267164">
                <a:tc>
                  <a:txBody>
                    <a:bodyPr/>
                    <a:lstStyle/>
                    <a:p>
                      <a:r>
                        <a:rPr lang="da-DK" sz="1100" baseline="0" dirty="0">
                          <a:solidFill>
                            <a:schemeClr val="tx1"/>
                          </a:solidFill>
                          <a:latin typeface="Agency FB" panose="020B0503020202020204" pitchFamily="34" charset="0"/>
                        </a:rPr>
                        <a:t>19</a:t>
                      </a:r>
                    </a:p>
                  </a:txBody>
                  <a:tcPr/>
                </a:tc>
                <a:tc>
                  <a:txBody>
                    <a:bodyPr/>
                    <a:lstStyle/>
                    <a:p>
                      <a:r>
                        <a:rPr lang="da-DK" sz="1100" dirty="0">
                          <a:latin typeface="Agency FB" panose="020B0503020202020204" pitchFamily="34" charset="0"/>
                        </a:rPr>
                        <a:t>Fortsat udvikle det organisatoriske grundlag for foreningen Frivillighuset Varde. </a:t>
                      </a:r>
                    </a:p>
                  </a:txBody>
                  <a:tcPr/>
                </a:tc>
                <a:tc>
                  <a:txBody>
                    <a:bodyPr/>
                    <a:lstStyle/>
                    <a:p>
                      <a:r>
                        <a:rPr lang="da-DK" sz="1100" dirty="0">
                          <a:latin typeface="Agency FB" panose="020B0503020202020204" pitchFamily="34" charset="0"/>
                        </a:rPr>
                        <a:t>FH fremstår som en professionel organisation.</a:t>
                      </a:r>
                    </a:p>
                  </a:txBody>
                  <a:tcPr/>
                </a:tc>
                <a:tc>
                  <a:txBody>
                    <a:bodyPr/>
                    <a:lstStyle/>
                    <a:p>
                      <a:r>
                        <a:rPr lang="da-DK" sz="1100" dirty="0">
                          <a:latin typeface="Agency FB" panose="020B0503020202020204" pitchFamily="34" charset="0"/>
                        </a:rPr>
                        <a:t>Centerlederen og bestyrelsen</a:t>
                      </a:r>
                    </a:p>
                  </a:txBody>
                  <a:tcPr/>
                </a:tc>
                <a:tc>
                  <a:txBody>
                    <a:bodyPr/>
                    <a:lstStyle/>
                    <a:p>
                      <a:r>
                        <a:rPr lang="da-DK" sz="1100" dirty="0">
                          <a:latin typeface="Agency FB" panose="020B0503020202020204" pitchFamily="34" charset="0"/>
                        </a:rPr>
                        <a:t>Organisatorisk</a:t>
                      </a:r>
                      <a:r>
                        <a:rPr lang="da-DK" sz="1100" baseline="0" dirty="0">
                          <a:latin typeface="Agency FB" panose="020B0503020202020204" pitchFamily="34" charset="0"/>
                        </a:rPr>
                        <a:t> grundlag for FH er generelt opdateret og vel dokumenteret. </a:t>
                      </a:r>
                    </a:p>
                    <a:p>
                      <a:r>
                        <a:rPr lang="da-DK" sz="1100" baseline="0" dirty="0">
                          <a:latin typeface="Agency FB" panose="020B0503020202020204" pitchFamily="34" charset="0"/>
                        </a:rPr>
                        <a:t>Kontrol gennem egen selvevaluering.</a:t>
                      </a:r>
                      <a:endParaRPr lang="da-DK" sz="1100" dirty="0">
                        <a:latin typeface="Agency FB" panose="020B0503020202020204" pitchFamily="34" charset="0"/>
                      </a:endParaRP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122761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686511" y="258364"/>
            <a:ext cx="8911687" cy="1280890"/>
          </a:xfrm>
          <a:solidFill>
            <a:schemeClr val="accent2">
              <a:lumMod val="60000"/>
              <a:lumOff val="40000"/>
            </a:schemeClr>
          </a:solidFill>
        </p:spPr>
        <p:txBody>
          <a:bodyPr>
            <a:noAutofit/>
          </a:bodyPr>
          <a:lstStyle/>
          <a:p>
            <a:pPr algn="ctr"/>
            <a:r>
              <a:rPr lang="da-DK" sz="2000" b="1" dirty="0"/>
              <a:t>Visions og udviklingsplan 2023 - 2024</a:t>
            </a:r>
            <a:br>
              <a:rPr lang="da-DK" sz="2000" b="1" dirty="0"/>
            </a:br>
            <a:br>
              <a:rPr lang="da-DK" sz="2000" b="1" dirty="0"/>
            </a:br>
            <a:r>
              <a:rPr lang="da-DK" sz="2000" b="1" dirty="0"/>
              <a:t>G</a:t>
            </a:r>
            <a:r>
              <a:rPr lang="da-DK" sz="1800" b="1" dirty="0"/>
              <a:t>odkendt af Frivillighusets bestyrelse den 10. november 2022</a:t>
            </a:r>
            <a:br>
              <a:rPr lang="da-DK" sz="2000" b="1" dirty="0"/>
            </a:br>
            <a:endParaRPr lang="da-DK" sz="2000" b="1" dirty="0"/>
          </a:p>
        </p:txBody>
      </p:sp>
      <p:sp>
        <p:nvSpPr>
          <p:cNvPr id="3" name="Pladsholder til indhold 2"/>
          <p:cNvSpPr>
            <a:spLocks noGrp="1"/>
          </p:cNvSpPr>
          <p:nvPr>
            <p:ph idx="1"/>
          </p:nvPr>
        </p:nvSpPr>
        <p:spPr>
          <a:xfrm>
            <a:off x="1566440" y="1542525"/>
            <a:ext cx="9087415" cy="5669280"/>
          </a:xfrm>
        </p:spPr>
        <p:txBody>
          <a:bodyPr/>
          <a:lstStyle/>
          <a:p>
            <a:pPr marL="0" indent="0">
              <a:buNone/>
            </a:pPr>
            <a:endParaRPr lang="da-DK" sz="1100" dirty="0">
              <a:latin typeface="Arial" pitchFamily="34" charset="0"/>
              <a:cs typeface="Arial" pitchFamily="34" charset="0"/>
            </a:endParaRPr>
          </a:p>
          <a:p>
            <a:pPr marL="0" indent="0">
              <a:buNone/>
            </a:pPr>
            <a:endParaRPr lang="da-DK" sz="1100" dirty="0">
              <a:latin typeface="Arial" pitchFamily="34" charset="0"/>
              <a:cs typeface="Arial" pitchFamily="34" charset="0"/>
            </a:endParaRPr>
          </a:p>
          <a:p>
            <a:pPr marL="0" indent="0" algn="ctr">
              <a:buNone/>
            </a:pPr>
            <a:endParaRPr lang="da-DK" sz="1100" dirty="0">
              <a:latin typeface="Arial" pitchFamily="34" charset="0"/>
              <a:cs typeface="Arial" pitchFamily="34" charset="0"/>
            </a:endParaRPr>
          </a:p>
          <a:p>
            <a:pPr marL="0" indent="0" algn="ctr">
              <a:buNone/>
            </a:pPr>
            <a:endParaRPr lang="da-DK" sz="1100" dirty="0">
              <a:latin typeface="Arial" pitchFamily="34" charset="0"/>
              <a:cs typeface="Arial" pitchFamily="34" charset="0"/>
            </a:endParaRPr>
          </a:p>
          <a:p>
            <a:pPr marL="0" indent="0" algn="ctr">
              <a:buNone/>
            </a:pPr>
            <a:r>
              <a:rPr lang="da-DK" sz="1100" dirty="0">
                <a:latin typeface="Arial" pitchFamily="34" charset="0"/>
                <a:cs typeface="Arial" pitchFamily="34" charset="0"/>
              </a:rPr>
              <a:t>Poul J.L. Jacobsen, formand					Claus Dixen Møller, referent (centerleder)	</a:t>
            </a:r>
          </a:p>
          <a:p>
            <a:pPr marL="0" indent="0" algn="ctr">
              <a:buNone/>
            </a:pPr>
            <a:endParaRPr lang="da-DK" sz="1100" dirty="0">
              <a:latin typeface="Arial" pitchFamily="34" charset="0"/>
              <a:cs typeface="Arial" pitchFamily="34" charset="0"/>
            </a:endParaRPr>
          </a:p>
          <a:p>
            <a:pPr marL="0" indent="0">
              <a:buNone/>
            </a:pPr>
            <a:endParaRPr lang="da-DK" dirty="0"/>
          </a:p>
          <a:p>
            <a:pPr marL="0" indent="0">
              <a:buNone/>
            </a:pPr>
            <a:r>
              <a:rPr lang="da-DK" sz="1100" dirty="0">
                <a:latin typeface="Arial" pitchFamily="34" charset="0"/>
                <a:cs typeface="Arial" pitchFamily="34" charset="0"/>
              </a:rPr>
              <a:t>Poul Rosendahl					    </a:t>
            </a:r>
            <a:r>
              <a:rPr lang="da-DK" sz="1100" dirty="0" err="1">
                <a:latin typeface="Arial" pitchFamily="34" charset="0"/>
                <a:cs typeface="Arial" pitchFamily="34" charset="0"/>
              </a:rPr>
              <a:t>Goranka</a:t>
            </a:r>
            <a:r>
              <a:rPr lang="da-DK" sz="1100" dirty="0">
                <a:latin typeface="Arial" pitchFamily="34" charset="0"/>
                <a:cs typeface="Arial" pitchFamily="34" charset="0"/>
              </a:rPr>
              <a:t> Sohnemann				Bo Knudsen</a:t>
            </a:r>
          </a:p>
          <a:p>
            <a:pPr marL="0" indent="0">
              <a:buNone/>
            </a:pPr>
            <a:endParaRPr lang="da-DK" sz="1100" dirty="0">
              <a:latin typeface="Arial" pitchFamily="34" charset="0"/>
              <a:cs typeface="Arial" pitchFamily="34" charset="0"/>
            </a:endParaRPr>
          </a:p>
          <a:p>
            <a:pPr marL="0" indent="0">
              <a:buNone/>
            </a:pPr>
            <a:endParaRPr lang="da-DK" sz="1100" dirty="0">
              <a:latin typeface="Arial" pitchFamily="34" charset="0"/>
              <a:cs typeface="Arial" pitchFamily="34" charset="0"/>
            </a:endParaRPr>
          </a:p>
          <a:p>
            <a:pPr marL="0" indent="0">
              <a:buNone/>
            </a:pPr>
            <a:endParaRPr lang="da-DK" sz="1100" dirty="0">
              <a:latin typeface="Arial" pitchFamily="34" charset="0"/>
              <a:cs typeface="Arial" pitchFamily="34" charset="0"/>
            </a:endParaRPr>
          </a:p>
          <a:p>
            <a:pPr marL="0" indent="0">
              <a:buNone/>
            </a:pPr>
            <a:r>
              <a:rPr lang="da-DK" sz="1100" dirty="0">
                <a:latin typeface="Arial" pitchFamily="34" charset="0"/>
                <a:cs typeface="Arial" pitchFamily="34" charset="0"/>
              </a:rPr>
              <a:t>Søren Lydeking Petersen			                 Kent Ager					             Anna </a:t>
            </a:r>
            <a:r>
              <a:rPr lang="da-DK" sz="1100" dirty="0" err="1">
                <a:latin typeface="Arial" pitchFamily="34" charset="0"/>
                <a:cs typeface="Arial" pitchFamily="34" charset="0"/>
              </a:rPr>
              <a:t>Dobroshtan</a:t>
            </a:r>
            <a:endParaRPr lang="da-DK" sz="1100" dirty="0">
              <a:latin typeface="Arial" pitchFamily="34" charset="0"/>
              <a:cs typeface="Arial" pitchFamily="34" charset="0"/>
            </a:endParaRPr>
          </a:p>
        </p:txBody>
      </p:sp>
      <p:pic>
        <p:nvPicPr>
          <p:cNvPr id="4" name="Picture 2" descr="logo_RGBVar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5541" y="5066950"/>
            <a:ext cx="1828044" cy="1516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9724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C5784F2A-96F5-4159-95EC-0846CA6CFC8F}"/>
              </a:ext>
            </a:extLst>
          </p:cNvPr>
          <p:cNvSpPr>
            <a:spLocks noGrp="1" noChangeArrowheads="1"/>
          </p:cNvSpPr>
          <p:nvPr>
            <p:ph type="title"/>
          </p:nvPr>
        </p:nvSpPr>
        <p:spPr>
          <a:xfrm>
            <a:off x="1670609" y="624110"/>
            <a:ext cx="8911687" cy="1280890"/>
          </a:xfrm>
        </p:spPr>
        <p:txBody>
          <a:bodyPr>
            <a:normAutofit fontScale="90000"/>
          </a:bodyPr>
          <a:lstStyle/>
          <a:p>
            <a:pPr eaLnBrk="1" hangingPunct="1"/>
            <a:r>
              <a:rPr lang="da-DK" altLang="da-DK" sz="2200" b="1" dirty="0"/>
              <a:t>Indledning</a:t>
            </a:r>
            <a:br>
              <a:rPr lang="da-DK" altLang="da-DK" dirty="0"/>
            </a:br>
            <a:br>
              <a:rPr lang="da-DK" altLang="da-DK" dirty="0"/>
            </a:br>
            <a:endParaRPr lang="da-DK" altLang="da-DK" dirty="0"/>
          </a:p>
        </p:txBody>
      </p:sp>
      <p:sp>
        <p:nvSpPr>
          <p:cNvPr id="4099" name="Rectangle 3">
            <a:extLst>
              <a:ext uri="{FF2B5EF4-FFF2-40B4-BE49-F238E27FC236}">
                <a16:creationId xmlns:a16="http://schemas.microsoft.com/office/drawing/2014/main" id="{340271F4-5727-4B51-BC1C-72A695DB49DA}"/>
              </a:ext>
            </a:extLst>
          </p:cNvPr>
          <p:cNvSpPr>
            <a:spLocks noGrp="1" noChangeArrowheads="1"/>
          </p:cNvSpPr>
          <p:nvPr>
            <p:ph idx="1"/>
          </p:nvPr>
        </p:nvSpPr>
        <p:spPr>
          <a:xfrm>
            <a:off x="1746406" y="2300571"/>
            <a:ext cx="8915400" cy="3777622"/>
          </a:xfrm>
        </p:spPr>
        <p:txBody>
          <a:bodyPr>
            <a:normAutofit fontScale="92500"/>
          </a:bodyPr>
          <a:lstStyle/>
          <a:p>
            <a:pPr>
              <a:defRPr/>
            </a:pPr>
            <a:r>
              <a:rPr lang="da-DK" altLang="da-DK" b="1" dirty="0"/>
              <a:t>Vision og Udviklingsplanen er gældende for en 2-årig periode (2023 – 2024)</a:t>
            </a:r>
            <a:r>
              <a:rPr lang="da-DK" altLang="da-DK" dirty="0"/>
              <a:t>.</a:t>
            </a:r>
          </a:p>
          <a:p>
            <a:pPr>
              <a:defRPr/>
            </a:pPr>
            <a:r>
              <a:rPr lang="da-DK" dirty="0"/>
              <a:t>Frivillighusets strategiplan 2022 - 2024 er det overordnede styringsredskab til, at sikre foreningens udviklingspotentiale. Afsættet for strategiplanen er foreningens formål og vedtægter (forretningsorden), samt ikke mindst den til enhver tid gældende visions- og udviklingsplan. </a:t>
            </a:r>
            <a:endParaRPr lang="da-DK" altLang="da-DK" dirty="0"/>
          </a:p>
          <a:p>
            <a:pPr eaLnBrk="1" hangingPunct="1">
              <a:defRPr/>
            </a:pPr>
            <a:r>
              <a:rPr lang="da-DK" altLang="da-DK" dirty="0"/>
              <a:t>Frivillighuset er en forening, hvis formål er at fremme, styrke og støtte en frivillig social og sundhedsmæssig indsats i Varde Kommune. Frivillighuset arbejder resultat- og udviklingsorienteret.</a:t>
            </a:r>
          </a:p>
          <a:p>
            <a:pPr eaLnBrk="1" hangingPunct="1">
              <a:defRPr/>
            </a:pPr>
            <a:r>
              <a:rPr lang="da-DK" altLang="da-DK" dirty="0"/>
              <a:t>Frivillighusets mål er at udvikle, inspirere og synliggøre den frivillige sociale indsats i Varde Kommune</a:t>
            </a:r>
          </a:p>
          <a:p>
            <a:pPr eaLnBrk="1" hangingPunct="1">
              <a:defRPr/>
            </a:pPr>
            <a:r>
              <a:rPr lang="da-DK" altLang="da-DK" dirty="0"/>
              <a:t>Frivillighuset vil tilsikre, at der udarbejdes en årlig afrapportering, ligesom der fremsendes et årligt budget.</a:t>
            </a:r>
          </a:p>
          <a:p>
            <a:pPr eaLnBrk="1" hangingPunct="1">
              <a:defRPr/>
            </a:pPr>
            <a:endParaRPr lang="da-DK" altLang="da-DK" dirty="0"/>
          </a:p>
          <a:p>
            <a:pPr marL="0" indent="0">
              <a:buNone/>
              <a:defRPr/>
            </a:pPr>
            <a:endParaRPr lang="da-DK" altLang="da-DK" dirty="0"/>
          </a:p>
        </p:txBody>
      </p:sp>
    </p:spTree>
    <p:extLst>
      <p:ext uri="{BB962C8B-B14F-4D97-AF65-F5344CB8AC3E}">
        <p14:creationId xmlns:p14="http://schemas.microsoft.com/office/powerpoint/2010/main" val="3434966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AutoShape 2">
            <a:extLst>
              <a:ext uri="{FF2B5EF4-FFF2-40B4-BE49-F238E27FC236}">
                <a16:creationId xmlns:a16="http://schemas.microsoft.com/office/drawing/2014/main" id="{C5784F2A-96F5-4159-95EC-0846CA6CFC8F}"/>
              </a:ext>
            </a:extLst>
          </p:cNvPr>
          <p:cNvSpPr>
            <a:spLocks noGrp="1" noChangeArrowheads="1"/>
          </p:cNvSpPr>
          <p:nvPr>
            <p:ph type="title"/>
          </p:nvPr>
        </p:nvSpPr>
        <p:spPr>
          <a:xfrm>
            <a:off x="1670609" y="624111"/>
            <a:ext cx="8505237" cy="558738"/>
          </a:xfrm>
        </p:spPr>
        <p:txBody>
          <a:bodyPr>
            <a:normAutofit fontScale="90000"/>
          </a:bodyPr>
          <a:lstStyle/>
          <a:p>
            <a:pPr eaLnBrk="1" hangingPunct="1"/>
            <a:r>
              <a:rPr lang="da-DK" altLang="da-DK" sz="2200" b="1" dirty="0"/>
              <a:t>Vision for Frivillighuset Varde - Målgruppe og formål</a:t>
            </a:r>
            <a:br>
              <a:rPr lang="da-DK" altLang="da-DK" dirty="0"/>
            </a:br>
            <a:br>
              <a:rPr lang="da-DK" altLang="da-DK" dirty="0"/>
            </a:br>
            <a:r>
              <a:rPr lang="da-DK" altLang="da-DK" sz="2000" dirty="0"/>
              <a:t>Frivillighuset vil være en </a:t>
            </a:r>
            <a:r>
              <a:rPr lang="da-DK" altLang="da-DK" sz="2000" u="sng" dirty="0"/>
              <a:t>kendt</a:t>
            </a:r>
            <a:r>
              <a:rPr lang="da-DK" altLang="da-DK" sz="2000" dirty="0"/>
              <a:t>, </a:t>
            </a:r>
            <a:r>
              <a:rPr lang="da-DK" altLang="da-DK" sz="2000" u="sng" dirty="0"/>
              <a:t>samarbejdende</a:t>
            </a:r>
            <a:r>
              <a:rPr lang="da-DK" altLang="da-DK" sz="2000" dirty="0"/>
              <a:t> og </a:t>
            </a:r>
            <a:r>
              <a:rPr lang="da-DK" altLang="da-DK" sz="2000" u="sng" dirty="0"/>
              <a:t>synlig platform </a:t>
            </a:r>
            <a:r>
              <a:rPr lang="da-DK" altLang="da-DK" sz="2000" dirty="0"/>
              <a:t>i hele Varde Kommune (VK):</a:t>
            </a:r>
            <a:br>
              <a:rPr lang="da-DK" altLang="da-DK" sz="2000" dirty="0"/>
            </a:br>
            <a:br>
              <a:rPr lang="da-DK" altLang="da-DK" dirty="0"/>
            </a:br>
            <a:endParaRPr lang="da-DK" altLang="da-DK" dirty="0"/>
          </a:p>
        </p:txBody>
      </p:sp>
      <p:sp>
        <p:nvSpPr>
          <p:cNvPr id="4099" name="Rectangle 3">
            <a:extLst>
              <a:ext uri="{FF2B5EF4-FFF2-40B4-BE49-F238E27FC236}">
                <a16:creationId xmlns:a16="http://schemas.microsoft.com/office/drawing/2014/main" id="{340271F4-5727-4B51-BC1C-72A695DB49DA}"/>
              </a:ext>
            </a:extLst>
          </p:cNvPr>
          <p:cNvSpPr>
            <a:spLocks noGrp="1" noChangeArrowheads="1"/>
          </p:cNvSpPr>
          <p:nvPr>
            <p:ph idx="1"/>
          </p:nvPr>
        </p:nvSpPr>
        <p:spPr>
          <a:xfrm>
            <a:off x="1746406" y="2300571"/>
            <a:ext cx="8915400" cy="3777622"/>
          </a:xfrm>
        </p:spPr>
        <p:txBody>
          <a:bodyPr>
            <a:normAutofit lnSpcReduction="10000"/>
          </a:bodyPr>
          <a:lstStyle/>
          <a:p>
            <a:pPr eaLnBrk="1" hangingPunct="1">
              <a:defRPr/>
            </a:pPr>
            <a:r>
              <a:rPr lang="da-DK" altLang="da-DK" dirty="0"/>
              <a:t>Der på alle områder er synlig, rummelig og tilgængelig.</a:t>
            </a:r>
          </a:p>
          <a:p>
            <a:pPr eaLnBrk="1" hangingPunct="1">
              <a:defRPr/>
            </a:pPr>
            <a:r>
              <a:rPr lang="da-DK" altLang="da-DK" dirty="0"/>
              <a:t>Der styrker og udvikler det frivillige sociale arbejde.</a:t>
            </a:r>
          </a:p>
          <a:p>
            <a:pPr eaLnBrk="1" hangingPunct="1">
              <a:defRPr/>
            </a:pPr>
            <a:r>
              <a:rPr lang="da-DK" altLang="da-DK" dirty="0"/>
              <a:t>Støtter frivillige der er engageret i foreninger eller grupper, hvis sigte er af social eller sundhedsmæssig karakter.</a:t>
            </a:r>
          </a:p>
          <a:p>
            <a:pPr eaLnBrk="1" hangingPunct="1">
              <a:defRPr/>
            </a:pPr>
            <a:r>
              <a:rPr lang="da-DK" altLang="da-DK" dirty="0"/>
              <a:t>For mennesker med behov for støtte og medmenneskeligt nærvær.</a:t>
            </a:r>
          </a:p>
          <a:p>
            <a:pPr eaLnBrk="1" hangingPunct="1">
              <a:defRPr/>
            </a:pPr>
            <a:r>
              <a:rPr lang="da-DK" altLang="da-DK" dirty="0"/>
              <a:t>For offentlige og private organisationer/institutioner, der er i kontakt med sårbare og/eller udsatte borgere.</a:t>
            </a:r>
          </a:p>
          <a:p>
            <a:pPr eaLnBrk="1" hangingPunct="1">
              <a:defRPr/>
            </a:pPr>
            <a:r>
              <a:rPr lang="da-DK" altLang="da-DK" dirty="0"/>
              <a:t>Der styrker og udvikler den frivillige indsats og herunder har fokus på, at få unge og yngre mennesker aktiveret i frivilligt arbejde.</a:t>
            </a:r>
          </a:p>
          <a:p>
            <a:pPr eaLnBrk="1" hangingPunct="1">
              <a:defRPr/>
            </a:pPr>
            <a:r>
              <a:rPr lang="da-DK" altLang="da-DK" dirty="0"/>
              <a:t>Understøtter rekruttering af udsatte borgere som frivillige i de sociale foreninger.</a:t>
            </a:r>
          </a:p>
          <a:p>
            <a:pPr marL="0" indent="0">
              <a:buNone/>
              <a:defRPr/>
            </a:pPr>
            <a:endParaRPr lang="da-DK" altLang="da-DK" dirty="0"/>
          </a:p>
        </p:txBody>
      </p:sp>
    </p:spTree>
    <p:extLst>
      <p:ext uri="{BB962C8B-B14F-4D97-AF65-F5344CB8AC3E}">
        <p14:creationId xmlns:p14="http://schemas.microsoft.com/office/powerpoint/2010/main" val="285787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CE3EA436-B9E0-4B91-A958-239F13E8C7D6}"/>
              </a:ext>
            </a:extLst>
          </p:cNvPr>
          <p:cNvSpPr>
            <a:spLocks noGrp="1" noChangeArrowheads="1"/>
          </p:cNvSpPr>
          <p:nvPr>
            <p:ph type="title"/>
          </p:nvPr>
        </p:nvSpPr>
        <p:spPr>
          <a:xfrm>
            <a:off x="1845531" y="624110"/>
            <a:ext cx="8911687" cy="1280890"/>
          </a:xfrm>
        </p:spPr>
        <p:txBody>
          <a:bodyPr>
            <a:normAutofit/>
          </a:bodyPr>
          <a:lstStyle/>
          <a:p>
            <a:r>
              <a:rPr lang="da-DK" altLang="da-DK" sz="2000" b="1" dirty="0"/>
              <a:t>Udviklingsplanen (forandringsteori)</a:t>
            </a:r>
          </a:p>
        </p:txBody>
      </p:sp>
      <p:sp>
        <p:nvSpPr>
          <p:cNvPr id="6147" name="Pladsholder til indhold 2">
            <a:extLst>
              <a:ext uri="{FF2B5EF4-FFF2-40B4-BE49-F238E27FC236}">
                <a16:creationId xmlns:a16="http://schemas.microsoft.com/office/drawing/2014/main" id="{D5DE2F5D-7F11-4DF2-93F6-F70FAC970BA9}"/>
              </a:ext>
            </a:extLst>
          </p:cNvPr>
          <p:cNvSpPr>
            <a:spLocks noGrp="1" noChangeArrowheads="1"/>
          </p:cNvSpPr>
          <p:nvPr>
            <p:ph idx="1"/>
          </p:nvPr>
        </p:nvSpPr>
        <p:spPr>
          <a:xfrm>
            <a:off x="1865671" y="1712197"/>
            <a:ext cx="8915400" cy="3777622"/>
          </a:xfrm>
        </p:spPr>
        <p:txBody>
          <a:bodyPr>
            <a:normAutofit/>
          </a:bodyPr>
          <a:lstStyle/>
          <a:p>
            <a:r>
              <a:rPr lang="da-DK" altLang="da-DK" dirty="0"/>
              <a:t>For at realisere Frivillighusets (FH) vision og udvikling, skal vi have beskrevet aktiviteter, mål, indsatser og ansvarlige, og det vil vi efterfølgende udarbejde i fællesskab og med involvering af bestyrelsen, ansatte, interessenter og de frivillige.</a:t>
            </a:r>
          </a:p>
          <a:p>
            <a:r>
              <a:rPr lang="da-DK" altLang="da-DK" dirty="0"/>
              <a:t>Udviklingsplanen er udmøntet i en aktivitetsplan der indeholder emneoverskrifter (handling/forandringsteori), samt forventede aktiviteter, indsatser og resultater.</a:t>
            </a:r>
          </a:p>
          <a:p>
            <a:r>
              <a:rPr lang="da-DK" altLang="da-DK" dirty="0"/>
              <a:t>Aktivitetsplanen er gældende for en 2-årig periode og vil løbende blive evalueret i samarbejde med medarbejdere og bestyrelsen.</a:t>
            </a:r>
          </a:p>
          <a:p>
            <a:r>
              <a:rPr lang="da-DK" altLang="da-DK" dirty="0"/>
              <a:t>Aktivitetsplanerne vil blive operationaliseret i halvårlige interne driftsplaner. Disse planer vil også omfatte FH projekter.</a:t>
            </a:r>
          </a:p>
          <a:p>
            <a:endParaRPr lang="da-DK" altLang="da-DK" dirty="0"/>
          </a:p>
        </p:txBody>
      </p:sp>
    </p:spTree>
    <p:extLst>
      <p:ext uri="{BB962C8B-B14F-4D97-AF65-F5344CB8AC3E}">
        <p14:creationId xmlns:p14="http://schemas.microsoft.com/office/powerpoint/2010/main" val="857577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itel 1">
            <a:extLst>
              <a:ext uri="{FF2B5EF4-FFF2-40B4-BE49-F238E27FC236}">
                <a16:creationId xmlns:a16="http://schemas.microsoft.com/office/drawing/2014/main" id="{CE3EA436-B9E0-4B91-A958-239F13E8C7D6}"/>
              </a:ext>
            </a:extLst>
          </p:cNvPr>
          <p:cNvSpPr>
            <a:spLocks noGrp="1" noChangeArrowheads="1"/>
          </p:cNvSpPr>
          <p:nvPr>
            <p:ph type="title"/>
          </p:nvPr>
        </p:nvSpPr>
        <p:spPr>
          <a:xfrm>
            <a:off x="1678560" y="321972"/>
            <a:ext cx="8911687" cy="1280890"/>
          </a:xfrm>
        </p:spPr>
        <p:txBody>
          <a:bodyPr>
            <a:normAutofit/>
          </a:bodyPr>
          <a:lstStyle/>
          <a:p>
            <a:r>
              <a:rPr lang="da-DK" altLang="da-DK" sz="2000" b="1" dirty="0"/>
              <a:t>Opfølgning på vision og udviklingsplanen (dokumentation af indsats og resultater).</a:t>
            </a:r>
          </a:p>
        </p:txBody>
      </p:sp>
      <p:sp>
        <p:nvSpPr>
          <p:cNvPr id="6147" name="Pladsholder til indhold 2">
            <a:extLst>
              <a:ext uri="{FF2B5EF4-FFF2-40B4-BE49-F238E27FC236}">
                <a16:creationId xmlns:a16="http://schemas.microsoft.com/office/drawing/2014/main" id="{D5DE2F5D-7F11-4DF2-93F6-F70FAC970BA9}"/>
              </a:ext>
            </a:extLst>
          </p:cNvPr>
          <p:cNvSpPr>
            <a:spLocks noGrp="1" noChangeArrowheads="1"/>
          </p:cNvSpPr>
          <p:nvPr>
            <p:ph idx="1"/>
          </p:nvPr>
        </p:nvSpPr>
        <p:spPr>
          <a:xfrm>
            <a:off x="1722553" y="1473667"/>
            <a:ext cx="8915400" cy="3777622"/>
          </a:xfrm>
        </p:spPr>
        <p:txBody>
          <a:bodyPr>
            <a:noAutofit/>
          </a:bodyPr>
          <a:lstStyle/>
          <a:p>
            <a:r>
              <a:rPr lang="da-DK" dirty="0"/>
              <a:t>Bestyrelsen vil i samarbejde med centerlederen løbende evaluere (selvevaluering og opfølgning) vision og udviklingsplanen. Først og fremmest for, at kunne monitere arbejdet mod at indfri de fastlagte handlinger og mål, men også give mulighed for, at tilrette aktiviteter såfremt forudsætningerne har ændret sig. Handleplanen operationaliserer og understøtter de strategiske mål for frivillighuset, men er også et vigtigt værktøj vedrørende foreningens dokumentation og økonomistyring.</a:t>
            </a:r>
          </a:p>
          <a:p>
            <a:r>
              <a:rPr lang="da-DK" dirty="0"/>
              <a:t>Indikatorerne beskriver udviklingen, og udviklingsplanen viser, om vi er på rette spor til at nå de strategiske mål. Aktiviteterne/handlingerne skal være med til at skabe de ønskede forandringer, og resultaterne er de forandringer som er relateret til emnerne og som søges skabt for interessenterne (frivillighuset, foreningerne, de frivillige og brugerne af centret). </a:t>
            </a:r>
          </a:p>
          <a:p>
            <a:r>
              <a:rPr lang="da-DK" dirty="0"/>
              <a:t>Vi følger på bestyrelsesmøder løbende op på vores strategi og vores indsatser for at vurdere, om de skal justeres eller prioriteres anderledes for at nå resultaterne. Vi vil endvidere i rapporteringerne, forholde os til den samlede udviklingsplan for 2023 og 2024 for, at vurdere hvordan det er gået. </a:t>
            </a:r>
            <a:endParaRPr lang="da-DK" altLang="da-DK" dirty="0"/>
          </a:p>
        </p:txBody>
      </p:sp>
    </p:spTree>
    <p:extLst>
      <p:ext uri="{BB962C8B-B14F-4D97-AF65-F5344CB8AC3E}">
        <p14:creationId xmlns:p14="http://schemas.microsoft.com/office/powerpoint/2010/main" val="2590908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AutoShape 2">
            <a:extLst>
              <a:ext uri="{FF2B5EF4-FFF2-40B4-BE49-F238E27FC236}">
                <a16:creationId xmlns:a16="http://schemas.microsoft.com/office/drawing/2014/main" id="{1FD390D8-C855-48E1-8374-6F3DC5A235B4}"/>
              </a:ext>
            </a:extLst>
          </p:cNvPr>
          <p:cNvSpPr>
            <a:spLocks noGrp="1" noChangeArrowheads="1"/>
          </p:cNvSpPr>
          <p:nvPr>
            <p:ph type="title"/>
          </p:nvPr>
        </p:nvSpPr>
        <p:spPr>
          <a:xfrm>
            <a:off x="1956845" y="624110"/>
            <a:ext cx="8911687" cy="1280890"/>
          </a:xfrm>
        </p:spPr>
        <p:txBody>
          <a:bodyPr>
            <a:normAutofit/>
          </a:bodyPr>
          <a:lstStyle/>
          <a:p>
            <a:pPr eaLnBrk="1" hangingPunct="1"/>
            <a:r>
              <a:rPr lang="da-DK" altLang="da-DK" sz="1800" b="1" dirty="0"/>
              <a:t>Emner til aktivitetsplanen l.</a:t>
            </a:r>
          </a:p>
        </p:txBody>
      </p:sp>
      <p:sp>
        <p:nvSpPr>
          <p:cNvPr id="8195" name="Rectangle 3">
            <a:extLst>
              <a:ext uri="{FF2B5EF4-FFF2-40B4-BE49-F238E27FC236}">
                <a16:creationId xmlns:a16="http://schemas.microsoft.com/office/drawing/2014/main" id="{AA2FF886-31DD-4387-911D-755BAC9C36CF}"/>
              </a:ext>
            </a:extLst>
          </p:cNvPr>
          <p:cNvSpPr>
            <a:spLocks noGrp="1" noChangeArrowheads="1"/>
          </p:cNvSpPr>
          <p:nvPr>
            <p:ph type="body" idx="1"/>
          </p:nvPr>
        </p:nvSpPr>
        <p:spPr>
          <a:xfrm>
            <a:off x="1961083" y="1855315"/>
            <a:ext cx="8915400" cy="3777622"/>
          </a:xfrm>
        </p:spPr>
        <p:txBody>
          <a:bodyPr>
            <a:normAutofit/>
          </a:bodyPr>
          <a:lstStyle/>
          <a:p>
            <a:pPr marL="0" indent="0" eaLnBrk="1" hangingPunct="1">
              <a:buNone/>
            </a:pPr>
            <a:r>
              <a:rPr lang="da-DK" altLang="da-DK" dirty="0"/>
              <a:t>For at være synlige, rummelige og tilgængelige, vil vi fastholde:</a:t>
            </a:r>
          </a:p>
          <a:p>
            <a:pPr marL="0" indent="0" eaLnBrk="1" hangingPunct="1">
              <a:buNone/>
            </a:pPr>
            <a:endParaRPr lang="da-DK" altLang="da-DK" dirty="0"/>
          </a:p>
          <a:p>
            <a:pPr lvl="1" eaLnBrk="1" hangingPunct="1"/>
            <a:r>
              <a:rPr lang="da-DK" altLang="da-DK" dirty="0"/>
              <a:t>Frivillighusets gode fysiske rammer, herunder ikke mindst i relation til overholdelse af pålagte regler og krav inden for arbejdsmiljø (APV).</a:t>
            </a:r>
          </a:p>
          <a:p>
            <a:pPr lvl="1" eaLnBrk="1" hangingPunct="1"/>
            <a:r>
              <a:rPr lang="da-DK" altLang="da-DK" dirty="0"/>
              <a:t>Godt og sikkert arbejdsmiljø for de ansatte og frivillige.</a:t>
            </a:r>
          </a:p>
          <a:p>
            <a:pPr lvl="1" eaLnBrk="1" hangingPunct="1"/>
            <a:r>
              <a:rPr lang="da-DK" altLang="da-DK" dirty="0"/>
              <a:t>Aktiv nyheds- og informationsformidling på hjemmesiden, Facebook og månedlige nyhedsbreve.</a:t>
            </a:r>
          </a:p>
          <a:p>
            <a:pPr lvl="1" eaLnBrk="1" hangingPunct="1"/>
            <a:r>
              <a:rPr lang="da-DK" altLang="da-DK" dirty="0"/>
              <a:t>Synlighed på de sociale medier og medier generelt.</a:t>
            </a:r>
          </a:p>
          <a:p>
            <a:pPr lvl="1" eaLnBrk="1" hangingPunct="1"/>
            <a:r>
              <a:rPr lang="da-DK" altLang="da-DK" dirty="0"/>
              <a:t>Synlig og aktiv medspiller i Varde Kommunes sociale indsats.</a:t>
            </a:r>
          </a:p>
          <a:p>
            <a:pPr lvl="1" eaLnBrk="1" hangingPunct="1"/>
            <a:r>
              <a:rPr lang="da-DK" altLang="da-DK" dirty="0"/>
              <a:t>Synlighed i </a:t>
            </a:r>
            <a:r>
              <a:rPr lang="da-DK" altLang="da-DK" u="sng" dirty="0"/>
              <a:t>hele</a:t>
            </a:r>
            <a:r>
              <a:rPr lang="da-DK" altLang="da-DK" dirty="0"/>
              <a:t> Varde Kommune. Dette skal omfatte såvel foreninger og frivillige, men også kommunens forvaltning og det politiske niveau.</a:t>
            </a:r>
          </a:p>
          <a:p>
            <a:pPr eaLnBrk="1" hangingPunct="1"/>
            <a:endParaRPr lang="da-DK" altLang="da-DK" dirty="0"/>
          </a:p>
        </p:txBody>
      </p:sp>
    </p:spTree>
    <p:extLst>
      <p:ext uri="{BB962C8B-B14F-4D97-AF65-F5344CB8AC3E}">
        <p14:creationId xmlns:p14="http://schemas.microsoft.com/office/powerpoint/2010/main" val="1080817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AutoShape 2">
            <a:extLst>
              <a:ext uri="{FF2B5EF4-FFF2-40B4-BE49-F238E27FC236}">
                <a16:creationId xmlns:a16="http://schemas.microsoft.com/office/drawing/2014/main" id="{8E5527B4-3D63-494F-B800-CD98683BEA19}"/>
              </a:ext>
            </a:extLst>
          </p:cNvPr>
          <p:cNvSpPr>
            <a:spLocks noGrp="1" noChangeArrowheads="1"/>
          </p:cNvSpPr>
          <p:nvPr>
            <p:ph type="title"/>
          </p:nvPr>
        </p:nvSpPr>
        <p:spPr>
          <a:xfrm>
            <a:off x="1594331" y="765175"/>
            <a:ext cx="7924800" cy="1143000"/>
          </a:xfrm>
        </p:spPr>
        <p:txBody>
          <a:bodyPr>
            <a:normAutofit/>
          </a:bodyPr>
          <a:lstStyle/>
          <a:p>
            <a:pPr eaLnBrk="1" hangingPunct="1"/>
            <a:r>
              <a:rPr lang="da-DK" altLang="da-DK" sz="1800" b="1" dirty="0"/>
              <a:t>Emner til aktivitetsplanen ll.</a:t>
            </a:r>
          </a:p>
        </p:txBody>
      </p:sp>
      <p:sp>
        <p:nvSpPr>
          <p:cNvPr id="9219" name="Rectangle 3">
            <a:extLst>
              <a:ext uri="{FF2B5EF4-FFF2-40B4-BE49-F238E27FC236}">
                <a16:creationId xmlns:a16="http://schemas.microsoft.com/office/drawing/2014/main" id="{33D6D7AA-91D4-4D9D-B5DC-30A555211D0F}"/>
              </a:ext>
            </a:extLst>
          </p:cNvPr>
          <p:cNvSpPr>
            <a:spLocks noGrp="1" noChangeArrowheads="1"/>
          </p:cNvSpPr>
          <p:nvPr>
            <p:ph type="body" idx="1"/>
          </p:nvPr>
        </p:nvSpPr>
        <p:spPr>
          <a:xfrm>
            <a:off x="1706651" y="1934825"/>
            <a:ext cx="8915400" cy="3777622"/>
          </a:xfrm>
        </p:spPr>
        <p:txBody>
          <a:bodyPr>
            <a:normAutofit fontScale="92500" lnSpcReduction="20000"/>
          </a:bodyPr>
          <a:lstStyle/>
          <a:p>
            <a:pPr marL="0" indent="0" eaLnBrk="1" hangingPunct="1">
              <a:buNone/>
            </a:pPr>
            <a:r>
              <a:rPr lang="da-DK" altLang="da-DK" sz="1900" dirty="0"/>
              <a:t>For at være et samarbejdende center (frivillighus) og skabe et godt samarbejdsmiljø internt såvel som eksternt, vil vi fastholde:</a:t>
            </a:r>
          </a:p>
          <a:p>
            <a:pPr marL="0" indent="0" eaLnBrk="1" hangingPunct="1">
              <a:buNone/>
            </a:pPr>
            <a:endParaRPr lang="da-DK" altLang="da-DK" dirty="0"/>
          </a:p>
          <a:p>
            <a:pPr lvl="1" eaLnBrk="1" hangingPunct="1"/>
            <a:r>
              <a:rPr lang="da-DK" altLang="da-DK" sz="1700" dirty="0"/>
              <a:t>En positiv og proaktiv dialog med Socialstyrelsen og Varde Kommune.</a:t>
            </a:r>
          </a:p>
          <a:p>
            <a:pPr lvl="1" eaLnBrk="1" hangingPunct="1"/>
            <a:r>
              <a:rPr lang="da-DK" altLang="da-DK" sz="1700" dirty="0"/>
              <a:t>At være brobygger mellem kommunen, foreningerne og borgerne. Være Varde Kommunes indgang og bindeled til de frivillige sociale foreninger.</a:t>
            </a:r>
          </a:p>
          <a:p>
            <a:pPr lvl="1" eaLnBrk="1" hangingPunct="1"/>
            <a:r>
              <a:rPr lang="da-DK" altLang="da-DK" sz="1700" dirty="0"/>
              <a:t>At være en aktiv deltager i Varde Kommunes </a:t>
            </a:r>
            <a:r>
              <a:rPr lang="da-DK" altLang="da-DK" sz="1700" dirty="0" err="1"/>
              <a:t>Udsatteråd</a:t>
            </a:r>
            <a:r>
              <a:rPr lang="da-DK" altLang="da-DK" sz="1700" dirty="0"/>
              <a:t>.</a:t>
            </a:r>
          </a:p>
          <a:p>
            <a:pPr lvl="1" eaLnBrk="1" hangingPunct="1"/>
            <a:r>
              <a:rPr lang="da-DK" altLang="da-DK" sz="1700" dirty="0"/>
              <a:t>At bruge tid på de indadrettede styrker og aktiviteter.</a:t>
            </a:r>
          </a:p>
          <a:p>
            <a:pPr lvl="1" eaLnBrk="1" hangingPunct="1"/>
            <a:r>
              <a:rPr lang="da-DK" altLang="da-DK" sz="1700" dirty="0"/>
              <a:t>Imødekommenhed fra ansatte og frivillige.</a:t>
            </a:r>
          </a:p>
          <a:p>
            <a:pPr lvl="1" eaLnBrk="1" hangingPunct="1"/>
            <a:r>
              <a:rPr lang="da-DK" altLang="da-DK" sz="1700" dirty="0"/>
              <a:t>Inddrage nye bestyrelsesmedlemmer og ”klæde dem på” med uddybning af husets kerneydelser og foreningens strategier, visioner og udvikling.</a:t>
            </a:r>
          </a:p>
          <a:p>
            <a:pPr lvl="1" eaLnBrk="1" hangingPunct="1"/>
            <a:r>
              <a:rPr lang="da-DK" altLang="da-DK" sz="1700" dirty="0"/>
              <a:t>At være proaktive, opsøgende og åbne for nye opgaver og projekter.</a:t>
            </a:r>
          </a:p>
        </p:txBody>
      </p:sp>
    </p:spTree>
    <p:extLst>
      <p:ext uri="{BB962C8B-B14F-4D97-AF65-F5344CB8AC3E}">
        <p14:creationId xmlns:p14="http://schemas.microsoft.com/office/powerpoint/2010/main" val="1066975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AutoShape 2">
            <a:extLst>
              <a:ext uri="{FF2B5EF4-FFF2-40B4-BE49-F238E27FC236}">
                <a16:creationId xmlns:a16="http://schemas.microsoft.com/office/drawing/2014/main" id="{56311EF1-A485-4873-84A8-BA6612FF5FAB}"/>
              </a:ext>
            </a:extLst>
          </p:cNvPr>
          <p:cNvSpPr>
            <a:spLocks noGrp="1" noChangeArrowheads="1"/>
          </p:cNvSpPr>
          <p:nvPr>
            <p:ph type="title"/>
          </p:nvPr>
        </p:nvSpPr>
        <p:spPr>
          <a:xfrm>
            <a:off x="2060208" y="624110"/>
            <a:ext cx="8911687" cy="1280890"/>
          </a:xfrm>
        </p:spPr>
        <p:txBody>
          <a:bodyPr/>
          <a:lstStyle/>
          <a:p>
            <a:pPr eaLnBrk="1" hangingPunct="1"/>
            <a:r>
              <a:rPr lang="da-DK" altLang="da-DK" sz="3200" dirty="0"/>
              <a:t> </a:t>
            </a:r>
            <a:r>
              <a:rPr lang="da-DK" altLang="da-DK" sz="1800" b="1" dirty="0"/>
              <a:t>Emner til aktivitetsplanen </a:t>
            </a:r>
            <a:r>
              <a:rPr lang="da-DK" altLang="da-DK" sz="1800" b="1" dirty="0" err="1"/>
              <a:t>lll</a:t>
            </a:r>
            <a:r>
              <a:rPr lang="da-DK" altLang="da-DK" sz="1800" b="1" dirty="0"/>
              <a:t>.</a:t>
            </a:r>
          </a:p>
        </p:txBody>
      </p:sp>
      <p:sp>
        <p:nvSpPr>
          <p:cNvPr id="7171" name="Rectangle 3">
            <a:extLst>
              <a:ext uri="{FF2B5EF4-FFF2-40B4-BE49-F238E27FC236}">
                <a16:creationId xmlns:a16="http://schemas.microsoft.com/office/drawing/2014/main" id="{A45DE337-C1A1-4B53-BF54-47D7CC74057B}"/>
              </a:ext>
            </a:extLst>
          </p:cNvPr>
          <p:cNvSpPr>
            <a:spLocks noGrp="1" noChangeArrowheads="1"/>
          </p:cNvSpPr>
          <p:nvPr>
            <p:ph type="body" idx="1"/>
          </p:nvPr>
        </p:nvSpPr>
        <p:spPr>
          <a:xfrm>
            <a:off x="2207564" y="1918923"/>
            <a:ext cx="8915400" cy="3777622"/>
          </a:xfrm>
        </p:spPr>
        <p:txBody>
          <a:bodyPr>
            <a:normAutofit fontScale="77500" lnSpcReduction="20000"/>
          </a:bodyPr>
          <a:lstStyle/>
          <a:p>
            <a:pPr marL="0" indent="0" eaLnBrk="1" hangingPunct="1">
              <a:buNone/>
            </a:pPr>
            <a:r>
              <a:rPr lang="da-DK" altLang="da-DK" sz="2100" dirty="0"/>
              <a:t>For at styrke og udvikle det frivillige arbejde, vil vi fastholde Frivillighuset:</a:t>
            </a:r>
          </a:p>
          <a:p>
            <a:pPr marL="0" indent="0" eaLnBrk="1" hangingPunct="1">
              <a:buNone/>
            </a:pPr>
            <a:endParaRPr lang="da-DK" altLang="da-DK" dirty="0"/>
          </a:p>
          <a:p>
            <a:pPr lvl="1"/>
            <a:r>
              <a:rPr lang="da-DK" altLang="da-DK" sz="2100" dirty="0"/>
              <a:t>Som et anerkendt center og med et højt fagligt niveau.</a:t>
            </a:r>
          </a:p>
          <a:p>
            <a:pPr lvl="1" eaLnBrk="1" hangingPunct="1"/>
            <a:r>
              <a:rPr lang="da-DK" altLang="da-DK" sz="2100" dirty="0"/>
              <a:t>Som et proaktivt talerør for kommunens frivillige sociale foreninger.</a:t>
            </a:r>
          </a:p>
          <a:p>
            <a:pPr lvl="1" eaLnBrk="1" hangingPunct="1"/>
            <a:r>
              <a:rPr lang="da-DK" altLang="da-DK" sz="2100" dirty="0"/>
              <a:t>Hjælp til projektstart/foreningsstøtte (hjælp til foreningerne – opstart, ansøgninger, vedtægter, annoncering, mødelokaler osv.).</a:t>
            </a:r>
          </a:p>
          <a:p>
            <a:pPr lvl="1" eaLnBrk="1" hangingPunct="1"/>
            <a:r>
              <a:rPr lang="da-DK" altLang="da-DK" sz="2100" dirty="0"/>
              <a:t>Inddragelse af unge i frivilligt arbejde gennem informationskampagner og via uddannelsesinstitutionerne - primært Campus (10kl. og gymnasiet).</a:t>
            </a:r>
          </a:p>
          <a:p>
            <a:pPr lvl="1" eaLnBrk="1" hangingPunct="1"/>
            <a:r>
              <a:rPr lang="da-DK" altLang="da-DK" sz="2100" dirty="0"/>
              <a:t>Inddragelse af frivillige i kurser og undervisning  - give de frivillige fornødne kompetencer.</a:t>
            </a:r>
          </a:p>
          <a:p>
            <a:pPr lvl="1" eaLnBrk="1" hangingPunct="1"/>
            <a:r>
              <a:rPr lang="da-DK" altLang="da-DK" sz="2100" dirty="0"/>
              <a:t>Inddrage og motivere udsatte i den frivillige indsats.</a:t>
            </a:r>
          </a:p>
          <a:p>
            <a:pPr lvl="1" eaLnBrk="1" hangingPunct="1"/>
            <a:r>
              <a:rPr lang="da-DK" altLang="da-DK" sz="2100" dirty="0"/>
              <a:t>Netværk mellem foreninger, grupper og frivillige.</a:t>
            </a:r>
          </a:p>
          <a:p>
            <a:pPr lvl="1" eaLnBrk="1" hangingPunct="1"/>
            <a:r>
              <a:rPr lang="da-DK" altLang="da-DK" sz="2100" dirty="0"/>
              <a:t>Dialogmøder med relevante interessenter.</a:t>
            </a:r>
          </a:p>
        </p:txBody>
      </p:sp>
    </p:spTree>
    <p:extLst>
      <p:ext uri="{BB962C8B-B14F-4D97-AF65-F5344CB8AC3E}">
        <p14:creationId xmlns:p14="http://schemas.microsoft.com/office/powerpoint/2010/main" val="307780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a:xfrm>
            <a:off x="823608" y="97007"/>
            <a:ext cx="8915399" cy="896112"/>
          </a:xfrm>
        </p:spPr>
        <p:txBody>
          <a:bodyPr>
            <a:normAutofit/>
          </a:bodyPr>
          <a:lstStyle/>
          <a:p>
            <a:r>
              <a:rPr lang="da-DK" sz="2000" b="1" dirty="0">
                <a:solidFill>
                  <a:schemeClr val="accent1"/>
                </a:solidFill>
              </a:rPr>
              <a:t>Aktivitetsplan 2023 - 2024</a:t>
            </a:r>
            <a:br>
              <a:rPr lang="da-DK" sz="2000" b="1" dirty="0">
                <a:solidFill>
                  <a:schemeClr val="accent1"/>
                </a:solidFill>
              </a:rPr>
            </a:br>
            <a:endParaRPr lang="da-DK" sz="2000" b="1" dirty="0">
              <a:solidFill>
                <a:schemeClr val="accent1"/>
              </a:solidFill>
            </a:endParaRPr>
          </a:p>
        </p:txBody>
      </p:sp>
      <p:graphicFrame>
        <p:nvGraphicFramePr>
          <p:cNvPr id="5" name="Tabel 4"/>
          <p:cNvGraphicFramePr>
            <a:graphicFrameLocks noGrp="1"/>
          </p:cNvGraphicFramePr>
          <p:nvPr>
            <p:extLst>
              <p:ext uri="{D42A27DB-BD31-4B8C-83A1-F6EECF244321}">
                <p14:modId xmlns:p14="http://schemas.microsoft.com/office/powerpoint/2010/main" val="352046061"/>
              </p:ext>
            </p:extLst>
          </p:nvPr>
        </p:nvGraphicFramePr>
        <p:xfrm>
          <a:off x="906448" y="818998"/>
          <a:ext cx="9667243" cy="5362635"/>
        </p:xfrm>
        <a:graphic>
          <a:graphicData uri="http://schemas.openxmlformats.org/drawingml/2006/table">
            <a:tbl>
              <a:tblPr firstRow="1" bandRow="1">
                <a:tableStyleId>{5C22544A-7EE6-4342-B048-85BDC9FD1C3A}</a:tableStyleId>
              </a:tblPr>
              <a:tblGrid>
                <a:gridCol w="1001865">
                  <a:extLst>
                    <a:ext uri="{9D8B030D-6E8A-4147-A177-3AD203B41FA5}">
                      <a16:colId xmlns:a16="http://schemas.microsoft.com/office/drawing/2014/main" val="2637891807"/>
                    </a:ext>
                  </a:extLst>
                </a:gridCol>
                <a:gridCol w="3930425">
                  <a:extLst>
                    <a:ext uri="{9D8B030D-6E8A-4147-A177-3AD203B41FA5}">
                      <a16:colId xmlns:a16="http://schemas.microsoft.com/office/drawing/2014/main" val="2067199109"/>
                    </a:ext>
                  </a:extLst>
                </a:gridCol>
                <a:gridCol w="1354920">
                  <a:extLst>
                    <a:ext uri="{9D8B030D-6E8A-4147-A177-3AD203B41FA5}">
                      <a16:colId xmlns:a16="http://schemas.microsoft.com/office/drawing/2014/main" val="3044198357"/>
                    </a:ext>
                  </a:extLst>
                </a:gridCol>
                <a:gridCol w="1371502">
                  <a:extLst>
                    <a:ext uri="{9D8B030D-6E8A-4147-A177-3AD203B41FA5}">
                      <a16:colId xmlns:a16="http://schemas.microsoft.com/office/drawing/2014/main" val="361400845"/>
                    </a:ext>
                  </a:extLst>
                </a:gridCol>
                <a:gridCol w="2008531">
                  <a:extLst>
                    <a:ext uri="{9D8B030D-6E8A-4147-A177-3AD203B41FA5}">
                      <a16:colId xmlns:a16="http://schemas.microsoft.com/office/drawing/2014/main" val="3553092156"/>
                    </a:ext>
                  </a:extLst>
                </a:gridCol>
              </a:tblGrid>
              <a:tr h="513332">
                <a:tc>
                  <a:txBody>
                    <a:bodyPr/>
                    <a:lstStyle/>
                    <a:p>
                      <a:r>
                        <a:rPr lang="da-DK" sz="1400" dirty="0" err="1">
                          <a:solidFill>
                            <a:schemeClr val="bg1"/>
                          </a:solidFill>
                          <a:latin typeface="+mj-lt"/>
                        </a:rPr>
                        <a:t>Lb</a:t>
                      </a:r>
                      <a:r>
                        <a:rPr lang="da-DK" sz="1400" dirty="0">
                          <a:solidFill>
                            <a:schemeClr val="bg1"/>
                          </a:solidFill>
                          <a:latin typeface="+mj-lt"/>
                        </a:rPr>
                        <a:t>. Nr.:</a:t>
                      </a:r>
                    </a:p>
                  </a:txBody>
                  <a:tcPr/>
                </a:tc>
                <a:tc>
                  <a:txBody>
                    <a:bodyPr/>
                    <a:lstStyle/>
                    <a:p>
                      <a:r>
                        <a:rPr lang="da-DK" sz="1400" dirty="0"/>
                        <a:t>Mål for indsatsen</a:t>
                      </a:r>
                    </a:p>
                  </a:txBody>
                  <a:tcPr/>
                </a:tc>
                <a:tc>
                  <a:txBody>
                    <a:bodyPr/>
                    <a:lstStyle/>
                    <a:p>
                      <a:r>
                        <a:rPr lang="da-DK" sz="1400" dirty="0"/>
                        <a:t>Mål</a:t>
                      </a:r>
                    </a:p>
                  </a:txBody>
                  <a:tcPr/>
                </a:tc>
                <a:tc>
                  <a:txBody>
                    <a:bodyPr/>
                    <a:lstStyle/>
                    <a:p>
                      <a:r>
                        <a:rPr lang="da-DK" sz="1400" dirty="0"/>
                        <a:t>Ansvarlig</a:t>
                      </a:r>
                    </a:p>
                  </a:txBody>
                  <a:tcPr/>
                </a:tc>
                <a:tc>
                  <a:txBody>
                    <a:bodyPr/>
                    <a:lstStyle/>
                    <a:p>
                      <a:r>
                        <a:rPr lang="da-DK" sz="1400" dirty="0"/>
                        <a:t>Ressourcer og status</a:t>
                      </a:r>
                    </a:p>
                  </a:txBody>
                  <a:tcPr/>
                </a:tc>
                <a:extLst>
                  <a:ext uri="{0D108BD9-81ED-4DB2-BD59-A6C34878D82A}">
                    <a16:rowId xmlns:a16="http://schemas.microsoft.com/office/drawing/2014/main" val="4244530575"/>
                  </a:ext>
                </a:extLst>
              </a:tr>
              <a:tr h="634116">
                <a:tc>
                  <a:txBody>
                    <a:bodyPr/>
                    <a:lstStyle/>
                    <a:p>
                      <a:r>
                        <a:rPr lang="da-DK" sz="1100" baseline="0" dirty="0">
                          <a:solidFill>
                            <a:schemeClr val="tx1"/>
                          </a:solidFill>
                          <a:latin typeface="Agency FB" panose="020B0503020202020204" pitchFamily="34" charset="0"/>
                        </a:rPr>
                        <a:t>1</a:t>
                      </a:r>
                    </a:p>
                  </a:txBody>
                  <a:tcPr/>
                </a:tc>
                <a:tc>
                  <a:txBody>
                    <a:bodyPr/>
                    <a:lstStyle/>
                    <a:p>
                      <a:r>
                        <a:rPr lang="da-DK" sz="1100" dirty="0">
                          <a:latin typeface="Agency FB" panose="020B0503020202020204" pitchFamily="34" charset="0"/>
                        </a:rPr>
                        <a:t>Løbende</a:t>
                      </a:r>
                      <a:r>
                        <a:rPr lang="da-DK" sz="1100" baseline="0" dirty="0">
                          <a:latin typeface="Agency FB" panose="020B0503020202020204" pitchFamily="34" charset="0"/>
                        </a:rPr>
                        <a:t> forbedre og vedligeholde Frivillig</a:t>
                      </a:r>
                      <a:r>
                        <a:rPr lang="da-DK" sz="1100" dirty="0">
                          <a:latin typeface="Agency FB" panose="020B0503020202020204" pitchFamily="34" charset="0"/>
                        </a:rPr>
                        <a:t>husets (FH) indretning og mødefaciliteterne. Fastholde et godt arbejdsmiljø og tilsikre, at APV kan leve op til fastsatte krav. </a:t>
                      </a:r>
                    </a:p>
                  </a:txBody>
                  <a:tcPr/>
                </a:tc>
                <a:tc>
                  <a:txBody>
                    <a:bodyPr/>
                    <a:lstStyle/>
                    <a:p>
                      <a:r>
                        <a:rPr lang="da-DK" sz="1100" dirty="0">
                          <a:latin typeface="Agency FB" panose="020B0503020202020204" pitchFamily="34" charset="0"/>
                        </a:rPr>
                        <a:t>Fastholde</a:t>
                      </a:r>
                      <a:r>
                        <a:rPr lang="da-DK" sz="1100" baseline="0" dirty="0">
                          <a:latin typeface="Agency FB" panose="020B0503020202020204" pitchFamily="34" charset="0"/>
                        </a:rPr>
                        <a:t> en grøn smiley. Vedligeholde APV (gennemført i 2022). </a:t>
                      </a:r>
                    </a:p>
                    <a:p>
                      <a:r>
                        <a:rPr lang="da-DK" sz="1100" baseline="0" dirty="0">
                          <a:latin typeface="Agency FB" panose="020B0503020202020204" pitchFamily="34" charset="0"/>
                        </a:rPr>
                        <a:t>Løbende status og drøftelse. Gennemføre selvevaluering.</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Formanden/centerleder.</a:t>
                      </a:r>
                    </a:p>
                    <a:p>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Budget</a:t>
                      </a:r>
                      <a:r>
                        <a:rPr lang="da-DK" sz="1100" baseline="0" dirty="0">
                          <a:latin typeface="Agency FB" panose="020B0503020202020204" pitchFamily="34" charset="0"/>
                        </a:rPr>
                        <a:t> 2023 vil indarbejde nødvendige driftsressourcer. Halvårligt status på bestyrelsesmødet i JUN og NOV. </a:t>
                      </a:r>
                      <a:endParaRPr lang="da-DK" sz="1100" dirty="0">
                        <a:latin typeface="Agency FB" panose="020B0503020202020204" pitchFamily="34" charset="0"/>
                      </a:endParaRPr>
                    </a:p>
                  </a:txBody>
                  <a:tcPr/>
                </a:tc>
                <a:extLst>
                  <a:ext uri="{0D108BD9-81ED-4DB2-BD59-A6C34878D82A}">
                    <a16:rowId xmlns:a16="http://schemas.microsoft.com/office/drawing/2014/main" val="488174473"/>
                  </a:ext>
                </a:extLst>
              </a:tr>
              <a:tr h="963103">
                <a:tc>
                  <a:txBody>
                    <a:bodyPr/>
                    <a:lstStyle/>
                    <a:p>
                      <a:r>
                        <a:rPr lang="da-DK" sz="1100" baseline="0" dirty="0">
                          <a:solidFill>
                            <a:schemeClr val="tx1"/>
                          </a:solidFill>
                          <a:latin typeface="Agency FB" panose="020B0503020202020204" pitchFamily="34" charset="0"/>
                        </a:rPr>
                        <a:t>2</a:t>
                      </a:r>
                    </a:p>
                  </a:txBody>
                  <a:tcPr/>
                </a:tc>
                <a:tc>
                  <a:txBody>
                    <a:bodyPr/>
                    <a:lstStyle/>
                    <a:p>
                      <a:r>
                        <a:rPr lang="da-DK" sz="1100" dirty="0">
                          <a:latin typeface="Agency FB" panose="020B0503020202020204" pitchFamily="34" charset="0"/>
                        </a:rPr>
                        <a:t>Være synlige og samarbejdende i hele Varde Kommune (VK). Indgang og bindeled (fælles platform) til de frivillige sociale foreninger.</a:t>
                      </a:r>
                    </a:p>
                  </a:txBody>
                  <a:tcPr/>
                </a:tc>
                <a:tc>
                  <a:txBody>
                    <a:bodyPr/>
                    <a:lstStyle/>
                    <a:p>
                      <a:r>
                        <a:rPr lang="da-DK" sz="1100" dirty="0">
                          <a:latin typeface="Agency FB" panose="020B0503020202020204" pitchFamily="34" charset="0"/>
                        </a:rPr>
                        <a:t>Halvårlige samarbejdsmøder med</a:t>
                      </a:r>
                      <a:r>
                        <a:rPr lang="da-DK" sz="1100" baseline="0" dirty="0">
                          <a:latin typeface="Agency FB" panose="020B0503020202020204" pitchFamily="34" charset="0"/>
                        </a:rPr>
                        <a:t> VK jf. samarbejdsaftalen.</a:t>
                      </a:r>
                    </a:p>
                    <a:p>
                      <a:r>
                        <a:rPr lang="da-DK" sz="1100" baseline="0" dirty="0">
                          <a:latin typeface="Agency FB" panose="020B0503020202020204" pitchFamily="34" charset="0"/>
                        </a:rPr>
                        <a:t>Møder med andre aktører i VK.</a:t>
                      </a:r>
                    </a:p>
                  </a:txBody>
                  <a:tcPr/>
                </a:tc>
                <a:tc>
                  <a:txBody>
                    <a:bodyPr/>
                    <a:lstStyle/>
                    <a:p>
                      <a:r>
                        <a:rPr lang="da-DK" sz="1100" dirty="0">
                          <a:latin typeface="Agency FB" panose="020B0503020202020204" pitchFamily="34" charset="0"/>
                        </a:rPr>
                        <a:t>Centerleder/formanden</a:t>
                      </a:r>
                    </a:p>
                    <a:p>
                      <a:r>
                        <a:rPr lang="da-DK" sz="1100" dirty="0">
                          <a:latin typeface="Agency FB" panose="020B0503020202020204" pitchFamily="34" charset="0"/>
                        </a:rPr>
                        <a:t>Direktøren for social og sundhed i VK.</a:t>
                      </a:r>
                    </a:p>
                  </a:txBody>
                  <a:tcPr/>
                </a:tc>
                <a:tc>
                  <a:txBody>
                    <a:bodyPr/>
                    <a:lstStyle/>
                    <a:p>
                      <a:r>
                        <a:rPr lang="da-DK" sz="1100" dirty="0">
                          <a:latin typeface="Agency FB" panose="020B0503020202020204" pitchFamily="34" charset="0"/>
                        </a:rPr>
                        <a:t>Planlagte møder i relation til samarbejdsaftalen i MAR</a:t>
                      </a:r>
                      <a:r>
                        <a:rPr lang="da-DK" sz="1100" baseline="0" dirty="0">
                          <a:latin typeface="Agency FB" panose="020B0503020202020204" pitchFamily="34" charset="0"/>
                        </a:rPr>
                        <a:t> og SEP.</a:t>
                      </a:r>
                    </a:p>
                    <a:p>
                      <a:r>
                        <a:rPr lang="da-DK" sz="1100" baseline="0" dirty="0">
                          <a:latin typeface="Agency FB" panose="020B0503020202020204" pitchFamily="34" charset="0"/>
                        </a:rPr>
                        <a:t>Fast punkt på bestyrelsesmødernes dagsorden.</a:t>
                      </a:r>
                    </a:p>
                  </a:txBody>
                  <a:tcPr/>
                </a:tc>
                <a:extLst>
                  <a:ext uri="{0D108BD9-81ED-4DB2-BD59-A6C34878D82A}">
                    <a16:rowId xmlns:a16="http://schemas.microsoft.com/office/drawing/2014/main" val="584868199"/>
                  </a:ext>
                </a:extLst>
              </a:tr>
              <a:tr h="815293">
                <a:tc>
                  <a:txBody>
                    <a:bodyPr/>
                    <a:lstStyle/>
                    <a:p>
                      <a:r>
                        <a:rPr lang="da-DK" sz="1100" baseline="0" dirty="0">
                          <a:solidFill>
                            <a:schemeClr val="tx1"/>
                          </a:solidFill>
                          <a:latin typeface="Agency FB" panose="020B0503020202020204" pitchFamily="34" charset="0"/>
                        </a:rPr>
                        <a:t>3</a:t>
                      </a:r>
                    </a:p>
                  </a:txBody>
                  <a:tcPr/>
                </a:tc>
                <a:tc>
                  <a:txBody>
                    <a:bodyPr/>
                    <a:lstStyle/>
                    <a:p>
                      <a:r>
                        <a:rPr lang="da-DK" sz="1100" dirty="0">
                          <a:latin typeface="Agency FB" panose="020B0503020202020204" pitchFamily="34" charset="0"/>
                        </a:rPr>
                        <a:t>Aktiv</a:t>
                      </a:r>
                      <a:r>
                        <a:rPr lang="da-DK" sz="1100" baseline="0" dirty="0">
                          <a:latin typeface="Agency FB" panose="020B0503020202020204" pitchFamily="34" charset="0"/>
                        </a:rPr>
                        <a:t> i promovering af FH aktiviteter og tilbud.</a:t>
                      </a:r>
                      <a:endParaRPr lang="da-DK" sz="1100" dirty="0">
                        <a:latin typeface="Agency FB" panose="020B0503020202020204" pitchFamily="34" charset="0"/>
                      </a:endParaRPr>
                    </a:p>
                    <a:p>
                      <a:endParaRPr lang="da-DK" sz="1100" dirty="0">
                        <a:latin typeface="Agency FB" panose="020B0503020202020204" pitchFamily="34" charset="0"/>
                      </a:endParaRPr>
                    </a:p>
                    <a:p>
                      <a:r>
                        <a:rPr lang="da-DK" sz="1100" dirty="0">
                          <a:latin typeface="Agency FB" panose="020B0503020202020204" pitchFamily="34" charset="0"/>
                        </a:rPr>
                        <a:t>Positiv medieomtale / sociale medier / hjemmeside / nyhedsbreve.</a:t>
                      </a:r>
                    </a:p>
                    <a:p>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Løbende og med særlig</a:t>
                      </a:r>
                      <a:r>
                        <a:rPr lang="da-DK" sz="1100" baseline="0" dirty="0">
                          <a:latin typeface="Agency FB" panose="020B0503020202020204" pitchFamily="34" charset="0"/>
                        </a:rPr>
                        <a:t> fokus på perioden JAN-MAJ og SEP-DEC. </a:t>
                      </a:r>
                      <a:r>
                        <a:rPr lang="da-DK" sz="1100" dirty="0">
                          <a:latin typeface="Agency FB" panose="020B0503020202020204" pitchFamily="34" charset="0"/>
                        </a:rPr>
                        <a:t>Nyhedsbrev udsendes ultimo hver måned</a:t>
                      </a:r>
                      <a:r>
                        <a:rPr lang="da-DK" sz="1100" baseline="0" dirty="0">
                          <a:latin typeface="Agency FB" panose="020B0503020202020204" pitchFamily="34" charset="0"/>
                        </a:rPr>
                        <a:t> for herigennem at informere om tilbud, tiltag mv. </a:t>
                      </a:r>
                    </a:p>
                  </a:txBody>
                  <a:tcPr/>
                </a:tc>
                <a:tc>
                  <a:txBody>
                    <a:bodyPr/>
                    <a:lstStyle/>
                    <a:p>
                      <a:r>
                        <a:rPr lang="da-DK" sz="1100" dirty="0">
                          <a:latin typeface="Agency FB" panose="020B0503020202020204" pitchFamily="34" charset="0"/>
                        </a:rPr>
                        <a:t>Centerleder og selvhjælpskoordinator</a:t>
                      </a:r>
                    </a:p>
                  </a:txBody>
                  <a:tcPr/>
                </a:tc>
                <a:tc>
                  <a:txBody>
                    <a:bodyPr/>
                    <a:lstStyle/>
                    <a:p>
                      <a:r>
                        <a:rPr lang="da-DK" sz="1100" dirty="0">
                          <a:latin typeface="Agency FB" panose="020B0503020202020204" pitchFamily="34" charset="0"/>
                        </a:rPr>
                        <a:t>Fokus på medieomtale i </a:t>
                      </a:r>
                      <a:r>
                        <a:rPr lang="da-DK" sz="1100" baseline="0" dirty="0">
                          <a:latin typeface="Agency FB" panose="020B0503020202020204" pitchFamily="34" charset="0"/>
                        </a:rPr>
                        <a:t>2., 3. og 4. kvartal </a:t>
                      </a:r>
                      <a:r>
                        <a:rPr lang="da-DK" sz="1100" dirty="0">
                          <a:latin typeface="Agency FB" panose="020B0503020202020204" pitchFamily="34" charset="0"/>
                        </a:rPr>
                        <a:t>vedr. specifikke projekter. Ressourcer afsat på budget</a:t>
                      </a:r>
                      <a:r>
                        <a:rPr lang="da-DK" sz="1100" baseline="0" dirty="0">
                          <a:latin typeface="Agency FB" panose="020B0503020202020204" pitchFamily="34" charset="0"/>
                        </a:rPr>
                        <a:t> for kendte aktiviteter.</a:t>
                      </a:r>
                      <a:endParaRPr lang="da-DK" sz="1100" dirty="0">
                        <a:latin typeface="Agency FB" panose="020B0503020202020204" pitchFamily="34" charset="0"/>
                      </a:endParaRPr>
                    </a:p>
                    <a:p>
                      <a:r>
                        <a:rPr lang="da-DK" sz="1100" dirty="0">
                          <a:latin typeface="Agency FB" panose="020B0503020202020204" pitchFamily="34" charset="0"/>
                        </a:rPr>
                        <a:t>Ressourcer allokeres i budget 2023.</a:t>
                      </a:r>
                    </a:p>
                  </a:txBody>
                  <a:tcPr/>
                </a:tc>
                <a:extLst>
                  <a:ext uri="{0D108BD9-81ED-4DB2-BD59-A6C34878D82A}">
                    <a16:rowId xmlns:a16="http://schemas.microsoft.com/office/drawing/2014/main" val="3786065935"/>
                  </a:ext>
                </a:extLst>
              </a:tr>
              <a:tr h="452940">
                <a:tc>
                  <a:txBody>
                    <a:bodyPr/>
                    <a:lstStyle/>
                    <a:p>
                      <a:r>
                        <a:rPr lang="da-DK" sz="1100" baseline="0" dirty="0">
                          <a:solidFill>
                            <a:schemeClr val="tx1"/>
                          </a:solidFill>
                          <a:latin typeface="Agency FB" panose="020B0503020202020204" pitchFamily="34" charset="0"/>
                        </a:rPr>
                        <a:t>4</a:t>
                      </a:r>
                    </a:p>
                  </a:txBody>
                  <a:tcPr/>
                </a:tc>
                <a:tc>
                  <a:txBody>
                    <a:bodyPr/>
                    <a:lstStyle/>
                    <a:p>
                      <a:r>
                        <a:rPr lang="da-DK" sz="1100" dirty="0">
                          <a:latin typeface="Agency FB" panose="020B0503020202020204" pitchFamily="34" charset="0"/>
                        </a:rPr>
                        <a:t>Facilitering af netværk for medlemsorganisationerne gennem møder med foreningerne. </a:t>
                      </a:r>
                    </a:p>
                    <a:p>
                      <a:r>
                        <a:rPr lang="da-DK" sz="1100" dirty="0">
                          <a:latin typeface="Agency FB" panose="020B0503020202020204" pitchFamily="34" charset="0"/>
                        </a:rPr>
                        <a:t>Fællesmøde i regi af Koordineringsudvalget.</a:t>
                      </a:r>
                    </a:p>
                  </a:txBody>
                  <a:tcPr/>
                </a:tc>
                <a:tc>
                  <a:txBody>
                    <a:bodyPr/>
                    <a:lstStyle/>
                    <a:p>
                      <a:r>
                        <a:rPr lang="da-DK" sz="1100" dirty="0">
                          <a:latin typeface="Agency FB" panose="020B0503020202020204" pitchFamily="34" charset="0"/>
                        </a:rPr>
                        <a:t>Der planlægges på et stormøde pr. halvår, samt et årligt Fællesmødet i regi af Koordineringsudvalget.</a:t>
                      </a:r>
                    </a:p>
                  </a:txBody>
                  <a:tcPr/>
                </a:tc>
                <a:tc>
                  <a:txBody>
                    <a:bodyPr/>
                    <a:lstStyle/>
                    <a:p>
                      <a:r>
                        <a:rPr lang="da-DK" sz="1100" dirty="0">
                          <a:latin typeface="Agency FB" panose="020B0503020202020204" pitchFamily="34" charset="0"/>
                        </a:rPr>
                        <a:t>Centerlederen/bestyrelse,</a:t>
                      </a:r>
                    </a:p>
                    <a:p>
                      <a:r>
                        <a:rPr lang="da-DK" sz="1100" dirty="0">
                          <a:latin typeface="Agency FB" panose="020B0503020202020204" pitchFamily="34" charset="0"/>
                        </a:rPr>
                        <a:t>Social og sundhed</a:t>
                      </a:r>
                      <a:r>
                        <a:rPr lang="da-DK" sz="1100" baseline="0" dirty="0">
                          <a:latin typeface="Agency FB" panose="020B0503020202020204" pitchFamily="34" charset="0"/>
                        </a:rPr>
                        <a:t> VK</a:t>
                      </a:r>
                      <a:endParaRPr lang="da-DK" sz="1100" dirty="0">
                        <a:latin typeface="Agency FB" panose="020B0503020202020204" pitchFamily="34" charset="0"/>
                      </a:endParaRPr>
                    </a:p>
                  </a:txBody>
                  <a:tcPr/>
                </a:tc>
                <a:tc>
                  <a:txBody>
                    <a:bodyPr/>
                    <a:lstStyle/>
                    <a:p>
                      <a:r>
                        <a:rPr lang="da-DK" sz="1100" dirty="0">
                          <a:latin typeface="Agency FB" panose="020B0503020202020204" pitchFamily="34" charset="0"/>
                        </a:rPr>
                        <a:t>Møde er planlagt afholdt</a:t>
                      </a:r>
                      <a:r>
                        <a:rPr lang="da-DK" sz="1100" baseline="0" dirty="0">
                          <a:latin typeface="Agency FB" panose="020B0503020202020204" pitchFamily="34" charset="0"/>
                        </a:rPr>
                        <a:t> i 1.</a:t>
                      </a:r>
                      <a:r>
                        <a:rPr lang="da-DK" sz="1100" dirty="0">
                          <a:latin typeface="Agency FB" panose="020B0503020202020204" pitchFamily="34" charset="0"/>
                        </a:rPr>
                        <a:t> kvartal og 3. kvartal 2023.</a:t>
                      </a:r>
                    </a:p>
                    <a:p>
                      <a:r>
                        <a:rPr lang="da-DK" sz="1100" dirty="0">
                          <a:latin typeface="Agency FB" panose="020B0503020202020204" pitchFamily="34" charset="0"/>
                        </a:rPr>
                        <a:t>Fællesmøde ultimo SEP.</a:t>
                      </a:r>
                    </a:p>
                    <a:p>
                      <a:r>
                        <a:rPr lang="da-DK" sz="1100" dirty="0">
                          <a:latin typeface="Agency FB" panose="020B0503020202020204" pitchFamily="34" charset="0"/>
                        </a:rPr>
                        <a:t>Minimal ressourceanvendelse.</a:t>
                      </a:r>
                    </a:p>
                  </a:txBody>
                  <a:tcPr/>
                </a:tc>
                <a:extLst>
                  <a:ext uri="{0D108BD9-81ED-4DB2-BD59-A6C34878D82A}">
                    <a16:rowId xmlns:a16="http://schemas.microsoft.com/office/drawing/2014/main" val="3482662734"/>
                  </a:ext>
                </a:extLst>
              </a:tr>
              <a:tr h="452940">
                <a:tc>
                  <a:txBody>
                    <a:bodyPr/>
                    <a:lstStyle/>
                    <a:p>
                      <a:r>
                        <a:rPr lang="da-DK" sz="1100" baseline="0" dirty="0">
                          <a:solidFill>
                            <a:schemeClr val="tx1"/>
                          </a:solidFill>
                          <a:latin typeface="Agency FB" panose="020B0503020202020204" pitchFamily="34" charset="0"/>
                        </a:rPr>
                        <a:t>5</a:t>
                      </a:r>
                    </a:p>
                  </a:txBody>
                  <a:tcPr/>
                </a:tc>
                <a:tc>
                  <a:txBody>
                    <a:bodyPr/>
                    <a:lstStyle/>
                    <a:p>
                      <a:r>
                        <a:rPr lang="da-DK" sz="1100" dirty="0">
                          <a:latin typeface="Agency FB" panose="020B0503020202020204" pitchFamily="34" charset="0"/>
                        </a:rPr>
                        <a:t>Frivillig Arrangement. Formålet er at takke de frivillige for deres indsats. Målet er at facilitere netværk mellem foreningerne.</a:t>
                      </a:r>
                    </a:p>
                  </a:txBody>
                  <a:tcPr/>
                </a:tc>
                <a:tc>
                  <a:txBody>
                    <a:bodyPr/>
                    <a:lstStyle/>
                    <a:p>
                      <a:r>
                        <a:rPr lang="da-DK" sz="1100" dirty="0">
                          <a:latin typeface="Agency FB" panose="020B0503020202020204" pitchFamily="34" charset="0"/>
                        </a:rPr>
                        <a:t>1 gang årligt. Forventes gennemført i foråret 2023 og 2024.</a:t>
                      </a:r>
                    </a:p>
                  </a:txBody>
                  <a:tcPr/>
                </a:tc>
                <a:tc>
                  <a:txBody>
                    <a:bodyPr/>
                    <a:lstStyle/>
                    <a:p>
                      <a:r>
                        <a:rPr lang="da-DK" sz="1100" dirty="0">
                          <a:latin typeface="Agency FB" panose="020B0503020202020204" pitchFamily="34" charset="0"/>
                        </a:rPr>
                        <a:t>Centerleder</a:t>
                      </a:r>
                      <a:r>
                        <a:rPr lang="da-DK" sz="1100" baseline="0" dirty="0">
                          <a:latin typeface="Agency FB" panose="020B0503020202020204" pitchFamily="34" charset="0"/>
                        </a:rPr>
                        <a:t> </a:t>
                      </a:r>
                      <a:r>
                        <a:rPr lang="da-DK" sz="1100" dirty="0">
                          <a:latin typeface="Agency FB" panose="020B0503020202020204" pitchFamily="34" charset="0"/>
                        </a:rPr>
                        <a:t>og selvhjælpskoordinator</a:t>
                      </a:r>
                    </a:p>
                  </a:txBody>
                  <a:tcPr/>
                </a:tc>
                <a:tc>
                  <a:txBody>
                    <a:bodyPr/>
                    <a:lstStyle/>
                    <a:p>
                      <a:r>
                        <a:rPr lang="da-DK" sz="1100" dirty="0">
                          <a:latin typeface="Agency FB" panose="020B0503020202020204" pitchFamily="34" charset="0"/>
                        </a:rPr>
                        <a:t>Et arrangement er planlagt</a:t>
                      </a:r>
                      <a:r>
                        <a:rPr lang="da-DK" sz="1100" baseline="0" dirty="0">
                          <a:latin typeface="Agency FB" panose="020B0503020202020204" pitchFamily="34" charset="0"/>
                        </a:rPr>
                        <a:t> og budgetteret i 1. halvår 2023. </a:t>
                      </a:r>
                      <a:endParaRPr lang="da-DK" sz="1100" dirty="0">
                        <a:latin typeface="Agency FB" panose="020B0503020202020204" pitchFamily="34" charset="0"/>
                      </a:endParaRPr>
                    </a:p>
                  </a:txBody>
                  <a:tcPr/>
                </a:tc>
                <a:extLst>
                  <a:ext uri="{0D108BD9-81ED-4DB2-BD59-A6C34878D82A}">
                    <a16:rowId xmlns:a16="http://schemas.microsoft.com/office/drawing/2014/main" val="4210597969"/>
                  </a:ext>
                </a:extLst>
              </a:tr>
            </a:tbl>
          </a:graphicData>
        </a:graphic>
      </p:graphicFrame>
    </p:spTree>
    <p:extLst>
      <p:ext uri="{BB962C8B-B14F-4D97-AF65-F5344CB8AC3E}">
        <p14:creationId xmlns:p14="http://schemas.microsoft.com/office/powerpoint/2010/main" val="244198038"/>
      </p:ext>
    </p:extLst>
  </p:cSld>
  <p:clrMapOvr>
    <a:masterClrMapping/>
  </p:clrMapOvr>
</p:sld>
</file>

<file path=ppt/theme/theme1.xml><?xml version="1.0" encoding="utf-8"?>
<a:theme xmlns:a="http://schemas.openxmlformats.org/drawingml/2006/main" name="Vis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3043</TotalTime>
  <Words>2227</Words>
  <Application>Microsoft Office PowerPoint</Application>
  <PresentationFormat>Widescreen</PresentationFormat>
  <Paragraphs>239</Paragraphs>
  <Slides>13</Slides>
  <Notes>1</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13</vt:i4>
      </vt:variant>
    </vt:vector>
  </HeadingPairs>
  <TitlesOfParts>
    <vt:vector size="19" baseType="lpstr">
      <vt:lpstr>Agency FB</vt:lpstr>
      <vt:lpstr>Arial</vt:lpstr>
      <vt:lpstr>Calibri</vt:lpstr>
      <vt:lpstr>Century Gothic</vt:lpstr>
      <vt:lpstr>Wingdings 3</vt:lpstr>
      <vt:lpstr>Visk</vt:lpstr>
      <vt:lpstr>Vision og Udviklingsplan  for Foreningen Frivillighuset Varde  2023 - 2024</vt:lpstr>
      <vt:lpstr>Indledning  </vt:lpstr>
      <vt:lpstr>Vision for Frivillighuset Varde - Målgruppe og formål  Frivillighuset vil være en kendt, samarbejdende og synlig platform i hele Varde Kommune (VK):  </vt:lpstr>
      <vt:lpstr>Udviklingsplanen (forandringsteori)</vt:lpstr>
      <vt:lpstr>Opfølgning på vision og udviklingsplanen (dokumentation af indsats og resultater).</vt:lpstr>
      <vt:lpstr>Emner til aktivitetsplanen l.</vt:lpstr>
      <vt:lpstr>Emner til aktivitetsplanen ll.</vt:lpstr>
      <vt:lpstr> Emner til aktivitetsplanen lll.</vt:lpstr>
      <vt:lpstr>Aktivitetsplan 2023 - 2024 </vt:lpstr>
      <vt:lpstr>Aktivitetsplan 2023 - 2024  </vt:lpstr>
      <vt:lpstr>Aktivitetsplan 2023 - 2024 </vt:lpstr>
      <vt:lpstr>  Aktivitetsplan 2023 - 2024  </vt:lpstr>
      <vt:lpstr>Visions og udviklingsplan 2023 - 2024  Godkendt af Frivillighusets bestyrelse den 10. november 2022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Aktivitetsplan 2018</dc:title>
  <dc:creator>Husgruppen Fc-Fa</dc:creator>
  <cp:lastModifiedBy>Claus Dixen Møller</cp:lastModifiedBy>
  <cp:revision>169</cp:revision>
  <cp:lastPrinted>2022-11-03T11:25:56Z</cp:lastPrinted>
  <dcterms:created xsi:type="dcterms:W3CDTF">2017-08-22T09:10:16Z</dcterms:created>
  <dcterms:modified xsi:type="dcterms:W3CDTF">2022-11-03T11:33:05Z</dcterms:modified>
</cp:coreProperties>
</file>